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8" r:id="rId1"/>
  </p:sldMasterIdLst>
  <p:notesMasterIdLst>
    <p:notesMasterId r:id="rId19"/>
  </p:notesMasterIdLst>
  <p:sldIdLst>
    <p:sldId id="256" r:id="rId2"/>
    <p:sldId id="257" r:id="rId3"/>
    <p:sldId id="261" r:id="rId4"/>
    <p:sldId id="263" r:id="rId5"/>
    <p:sldId id="262" r:id="rId6"/>
    <p:sldId id="274" r:id="rId7"/>
    <p:sldId id="266" r:id="rId8"/>
    <p:sldId id="268" r:id="rId9"/>
    <p:sldId id="272" r:id="rId10"/>
    <p:sldId id="273" r:id="rId11"/>
    <p:sldId id="275" r:id="rId12"/>
    <p:sldId id="280" r:id="rId13"/>
    <p:sldId id="278" r:id="rId14"/>
    <p:sldId id="281" r:id="rId15"/>
    <p:sldId id="276" r:id="rId16"/>
    <p:sldId id="277" r:id="rId17"/>
    <p:sldId id="282" r:id="rId18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-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47012EF-465C-407A-B2A4-CA419031D988}" type="datetimeFigureOut">
              <a:rPr lang="he-IL" smtClean="0"/>
              <a:t>כ"ט/תמוז/תשפ"ג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486C03D-FD8F-4DC1-B590-A82ADD4E054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1246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C03D-FD8F-4DC1-B590-A82ADD4E0543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02880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C03D-FD8F-4DC1-B590-A82ADD4E0543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21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9" y="1871133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9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fld id="{80944D28-9E6F-435C-9CBF-115532757EB5}" type="datetime8">
              <a:rPr lang="he-IL" smtClean="0"/>
              <a:t>18 יולי 23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he-IL" smtClean="0"/>
              <a:t> כל הזכויות שמורות </a:t>
            </a:r>
            <a:r>
              <a:rPr lang="en-US" smtClean="0"/>
              <a:t>Tteam Together ,  </a:t>
            </a:r>
            <a:r>
              <a:rPr lang="he-IL" smtClean="0"/>
              <a:t>מובייל אלקט וסינרג'י בע"מ  ©    2003-2023</a:t>
            </a:r>
            <a:r>
              <a:rPr lang="en-US" smtClean="0"/>
              <a:t>https://www.team-together.group/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2" y="5037663"/>
            <a:ext cx="551167" cy="279400"/>
          </a:xfrm>
        </p:spPr>
        <p:txBody>
          <a:bodyPr/>
          <a:lstStyle/>
          <a:p>
            <a:fld id="{51B9AA62-7934-414B-8904-366FC4D7FB25}" type="slidenum">
              <a:rPr lang="he-IL" smtClean="0"/>
              <a:t>‹#›</a:t>
            </a:fld>
            <a:endParaRPr lang="he-I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395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01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4FC73-26D5-40B2-BF1F-C1733385B871}" type="datetime8">
              <a:rPr lang="he-IL" smtClean="0"/>
              <a:t>18 יולי 23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 כל הזכויות שמורות </a:t>
            </a:r>
            <a:r>
              <a:rPr lang="en-US" smtClean="0"/>
              <a:t>Tteam Together ,  </a:t>
            </a:r>
            <a:r>
              <a:rPr lang="he-IL" smtClean="0"/>
              <a:t>מובייל אלקט וסינרג'י בע"מ  ©    2003-2023</a:t>
            </a:r>
            <a:r>
              <a:rPr lang="en-US" smtClean="0"/>
              <a:t>https://www.team-together.group/</a:t>
            </a: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A62-7934-414B-8904-366FC4D7FB2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60556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9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9" y="4343401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A0570-8510-43DC-AB33-359AFD7B53B3}" type="datetime8">
              <a:rPr lang="he-IL" smtClean="0"/>
              <a:t>18 יולי 23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 כל הזכויות שמורות </a:t>
            </a:r>
            <a:r>
              <a:rPr lang="en-US" smtClean="0"/>
              <a:t>Tteam Together ,  </a:t>
            </a:r>
            <a:r>
              <a:rPr lang="he-IL" smtClean="0"/>
              <a:t>מובייל אלקט וסינרג'י בע"מ  ©    2003-2023</a:t>
            </a:r>
            <a:r>
              <a:rPr lang="en-US" smtClean="0"/>
              <a:t>https://www.team-together.group/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A62-7934-414B-8904-366FC4D7FB25}" type="slidenum">
              <a:rPr lang="he-IL" smtClean="0"/>
              <a:t>‹#›</a:t>
            </a:fld>
            <a:endParaRPr lang="he-I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91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982132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1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1E7E-0666-4CCA-8482-97682D7EB678}" type="datetime8">
              <a:rPr lang="he-IL" smtClean="0"/>
              <a:t>18 יולי 23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 כל הזכויות שמורות </a:t>
            </a:r>
            <a:r>
              <a:rPr lang="en-US" smtClean="0"/>
              <a:t>Tteam Together ,  </a:t>
            </a:r>
            <a:r>
              <a:rPr lang="he-IL" smtClean="0"/>
              <a:t>מובייל אלקט וסינרג'י בע"מ  ©    2003-2023</a:t>
            </a:r>
            <a:r>
              <a:rPr lang="en-US" smtClean="0"/>
              <a:t>https://www.team-together.group/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A62-7934-414B-8904-366FC4D7FB25}" type="slidenum">
              <a:rPr lang="he-IL" smtClean="0"/>
              <a:t>‹#›</a:t>
            </a:fld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695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D142-B9F7-4AB6-AB18-215D48AF5DA4}" type="datetime8">
              <a:rPr lang="he-IL" smtClean="0"/>
              <a:t>18 יולי 23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 כל הזכויות שמורות </a:t>
            </a:r>
            <a:r>
              <a:rPr lang="en-US" smtClean="0"/>
              <a:t>Tteam Together ,  </a:t>
            </a:r>
            <a:r>
              <a:rPr lang="he-IL" smtClean="0"/>
              <a:t>מובייל אלקט וסינרג'י בע"מ  ©    2003-2023</a:t>
            </a:r>
            <a:r>
              <a:rPr lang="en-US" smtClean="0"/>
              <a:t>https://www.team-together.group/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A62-7934-414B-8904-366FC4D7FB2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87819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982132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2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3C26-87F8-47F8-8EA9-EFEA30C2DC77}" type="datetime8">
              <a:rPr lang="he-IL" smtClean="0"/>
              <a:t>18 יולי 23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 כל הזכויות שמורות </a:t>
            </a:r>
            <a:r>
              <a:rPr lang="en-US" smtClean="0"/>
              <a:t>Tteam Together ,  </a:t>
            </a:r>
            <a:r>
              <a:rPr lang="he-IL" smtClean="0"/>
              <a:t>מובייל אלקט וסינרג'י בע"מ  ©    2003-2023</a:t>
            </a:r>
            <a:r>
              <a:rPr lang="en-US" smtClean="0"/>
              <a:t>https://www.team-together.group/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A62-7934-414B-8904-366FC4D7FB25}" type="slidenum">
              <a:rPr lang="he-IL" smtClean="0"/>
              <a:t>‹#›</a:t>
            </a:fld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557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או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7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2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470401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DB5D-0684-4086-8C17-987090430BBE}" type="datetime8">
              <a:rPr lang="he-IL" smtClean="0"/>
              <a:t>18 יולי 23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 כל הזכויות שמורות </a:t>
            </a:r>
            <a:r>
              <a:rPr lang="en-US" smtClean="0"/>
              <a:t>Tteam Together ,  </a:t>
            </a:r>
            <a:r>
              <a:rPr lang="he-IL" smtClean="0"/>
              <a:t>מובייל אלקט וסינרג'י בע"מ  ©    2003-2023</a:t>
            </a:r>
            <a:r>
              <a:rPr lang="en-US" smtClean="0"/>
              <a:t>https://www.team-together.group/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A62-7934-414B-8904-366FC4D7FB25}" type="slidenum">
              <a:rPr lang="he-IL" smtClean="0"/>
              <a:t>‹#›</a:t>
            </a:fld>
            <a:endParaRPr lang="he-I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245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FD26-B749-44C7-B2A6-E570D9FC6B4B}" type="datetime8">
              <a:rPr lang="he-IL" smtClean="0"/>
              <a:t>18 יולי 23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 כל הזכויות שמורות </a:t>
            </a:r>
            <a:r>
              <a:rPr lang="en-US" smtClean="0"/>
              <a:t>Tteam Together ,  </a:t>
            </a:r>
            <a:r>
              <a:rPr lang="he-IL" smtClean="0"/>
              <a:t>מובייל אלקט וסינרג'י בע"מ  ©    2003-2023</a:t>
            </a:r>
            <a:r>
              <a:rPr lang="en-US" smtClean="0"/>
              <a:t>https://www.team-together.group/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A62-7934-414B-8904-366FC4D7FB25}" type="slidenum">
              <a:rPr lang="he-IL" smtClean="0"/>
              <a:t>‹#›</a:t>
            </a:fld>
            <a:endParaRPr lang="he-I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259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8" y="982133"/>
            <a:ext cx="1890895" cy="489373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CCD8A-1966-44D0-81E2-BEFBA722F2EA}" type="datetime8">
              <a:rPr lang="he-IL" smtClean="0"/>
              <a:t>18 יולי 23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 כל הזכויות שמורות </a:t>
            </a:r>
            <a:r>
              <a:rPr lang="en-US" smtClean="0"/>
              <a:t>Tteam Together ,  </a:t>
            </a:r>
            <a:r>
              <a:rPr lang="he-IL" smtClean="0"/>
              <a:t>מובייל אלקט וסינרג'י בע"מ  ©    2003-2023</a:t>
            </a:r>
            <a:r>
              <a:rPr lang="en-US" smtClean="0"/>
              <a:t>https://www.team-together.group/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A62-7934-414B-8904-366FC4D7FB25}" type="slidenum">
              <a:rPr lang="he-IL" smtClean="0"/>
              <a:t>‹#›</a:t>
            </a:fld>
            <a:endParaRPr lang="he-I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13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24A49-91CA-4376-9346-43411EAEA31D}" type="datetime8">
              <a:rPr lang="he-IL" smtClean="0"/>
              <a:t>18 יולי 23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 כל הזכויות שמורות </a:t>
            </a:r>
            <a:r>
              <a:rPr lang="en-US" smtClean="0"/>
              <a:t>Tteam Together ,  </a:t>
            </a:r>
            <a:r>
              <a:rPr lang="he-IL" smtClean="0"/>
              <a:t>מובייל אלקט וסינרג'י בע"מ  ©    2003-2023</a:t>
            </a:r>
            <a:r>
              <a:rPr lang="en-US" smtClean="0"/>
              <a:t>https://www.team-together.group/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A62-7934-414B-8904-366FC4D7FB2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3370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3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CC8F2-AAD4-4E45-89A6-AFACCFE58F3C}" type="datetime8">
              <a:rPr lang="he-IL" smtClean="0"/>
              <a:t>18 יולי 23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 כל הזכויות שמורות </a:t>
            </a:r>
            <a:r>
              <a:rPr lang="en-US" smtClean="0"/>
              <a:t>Tteam Together ,  </a:t>
            </a:r>
            <a:r>
              <a:rPr lang="he-IL" smtClean="0"/>
              <a:t>מובייל אלקט וסינרג'י בע"מ  ©    2003-2023</a:t>
            </a:r>
            <a:r>
              <a:rPr lang="en-US" smtClean="0"/>
              <a:t>https://www.team-together.group/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A62-7934-414B-8904-366FC4D7FB25}" type="slidenum">
              <a:rPr lang="he-IL" smtClean="0"/>
              <a:t>‹#›</a:t>
            </a:fld>
            <a:endParaRPr lang="he-I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81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E641-78A1-4FA0-B2A3-F8A108120D3A}" type="datetime8">
              <a:rPr lang="he-IL" smtClean="0"/>
              <a:t>18 יולי 23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 כל הזכויות שמורות </a:t>
            </a:r>
            <a:r>
              <a:rPr lang="en-US" smtClean="0"/>
              <a:t>Tteam Together ,  </a:t>
            </a:r>
            <a:r>
              <a:rPr lang="he-IL" smtClean="0"/>
              <a:t>מובייל אלקט וסינרג'י בע"מ  ©    2003-2023</a:t>
            </a:r>
            <a:r>
              <a:rPr lang="en-US" smtClean="0"/>
              <a:t>https://www.team-together.group/</a:t>
            </a: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A62-7934-414B-8904-366FC4D7FB2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1202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723C-DAB5-44B2-A431-E2596CD71862}" type="datetime8">
              <a:rPr lang="he-IL" smtClean="0"/>
              <a:t>18 יולי 23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 כל הזכויות שמורות </a:t>
            </a:r>
            <a:r>
              <a:rPr lang="en-US" smtClean="0"/>
              <a:t>Tteam Together ,  </a:t>
            </a:r>
            <a:r>
              <a:rPr lang="he-IL" smtClean="0"/>
              <a:t>מובייל אלקט וסינרג'י בע"מ  ©    2003-2023</a:t>
            </a:r>
            <a:r>
              <a:rPr lang="en-US" smtClean="0"/>
              <a:t>https://www.team-together.group/</a:t>
            </a:r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A62-7934-414B-8904-366FC4D7FB25}" type="slidenum">
              <a:rPr lang="he-IL" smtClean="0"/>
              <a:t>‹#›</a:t>
            </a:fld>
            <a:endParaRPr lang="he-I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29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A9C5E-6257-4E84-935A-40E9A51EDF3E}" type="datetime8">
              <a:rPr lang="he-IL" smtClean="0"/>
              <a:t>18 יולי 23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 כל הזכויות שמורות </a:t>
            </a:r>
            <a:r>
              <a:rPr lang="en-US" smtClean="0"/>
              <a:t>Tteam Together ,  </a:t>
            </a:r>
            <a:r>
              <a:rPr lang="he-IL" smtClean="0"/>
              <a:t>מובייל אלקט וסינרג'י בע"מ  ©    2003-2023</a:t>
            </a:r>
            <a:r>
              <a:rPr lang="en-US" smtClean="0"/>
              <a:t>https://www.team-together.group/</a:t>
            </a:r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A62-7934-414B-8904-366FC4D7FB25}" type="slidenum">
              <a:rPr lang="he-IL" smtClean="0"/>
              <a:t>‹#›</a:t>
            </a:fld>
            <a:endParaRPr lang="he-I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208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0B247-91E9-4E80-8649-2C2B6F5AD02B}" type="datetime8">
              <a:rPr lang="he-IL" smtClean="0"/>
              <a:t>18 יולי 23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 כל הזכויות שמורות </a:t>
            </a:r>
            <a:r>
              <a:rPr lang="en-US" smtClean="0"/>
              <a:t>Tteam Together ,  </a:t>
            </a:r>
            <a:r>
              <a:rPr lang="he-IL" smtClean="0"/>
              <a:t>מובייל אלקט וסינרג'י בע"מ  ©    2003-2023</a:t>
            </a:r>
            <a:r>
              <a:rPr lang="en-US" smtClean="0"/>
              <a:t>https://www.team-together.group/</a:t>
            </a:r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A62-7934-414B-8904-366FC4D7FB2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50407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3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B1F4-8EE3-4853-B4D6-5944B2686FDB}" type="datetime8">
              <a:rPr lang="he-IL" smtClean="0"/>
              <a:t>18 יולי 23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 כל הזכויות שמורות </a:t>
            </a:r>
            <a:r>
              <a:rPr lang="en-US" smtClean="0"/>
              <a:t>Tteam Together ,  </a:t>
            </a:r>
            <a:r>
              <a:rPr lang="he-IL" smtClean="0"/>
              <a:t>מובייל אלקט וסינרג'י בע"מ  ©    2003-2023</a:t>
            </a:r>
            <a:r>
              <a:rPr lang="en-US" smtClean="0"/>
              <a:t>https://www.team-together.group/</a:t>
            </a: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A62-7934-414B-8904-366FC4D7FB25}" type="slidenum">
              <a:rPr lang="he-IL" smtClean="0"/>
              <a:t>‹#›</a:t>
            </a:fld>
            <a:endParaRPr lang="he-I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348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2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3C34C-5608-4D49-94C7-2911B1C35350}" type="datetime8">
              <a:rPr lang="he-IL" smtClean="0"/>
              <a:t>18 יולי 23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 כל הזכויות שמורות </a:t>
            </a:r>
            <a:r>
              <a:rPr lang="en-US" smtClean="0"/>
              <a:t>Tteam Together ,  </a:t>
            </a:r>
            <a:r>
              <a:rPr lang="he-IL" smtClean="0"/>
              <a:t>מובייל אלקט וסינרג'י בע"מ  ©    2003-2023</a:t>
            </a:r>
            <a:r>
              <a:rPr lang="en-US" smtClean="0"/>
              <a:t>https://www.team-together.group/</a:t>
            </a: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A62-7934-414B-8904-366FC4D7FB2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11830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3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3" y="982134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B78640E-C3EC-4DAA-8A38-4F004DF4A54C}" type="datetime8">
              <a:rPr lang="he-IL" smtClean="0"/>
              <a:t>18 יולי 23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2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he-IL" smtClean="0"/>
              <a:t> כל הזכויות שמורות </a:t>
            </a:r>
            <a:r>
              <a:rPr lang="en-US" smtClean="0"/>
              <a:t>Tteam Together ,  </a:t>
            </a:r>
            <a:r>
              <a:rPr lang="he-IL" smtClean="0"/>
              <a:t>מובייל אלקט וסינרג'י בע"מ  ©    2003-2023</a:t>
            </a:r>
            <a:r>
              <a:rPr lang="en-US" smtClean="0"/>
              <a:t>https://www.team-together.group/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2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1B9AA62-7934-414B-8904-366FC4D7FB2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5135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dt="0"/>
  <p:txStyles>
    <p:titleStyle>
      <a:lvl1pPr algn="ctr" defTabSz="457189" rtl="1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44" indent="-285744" algn="r" defTabSz="457189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32" indent="-285744" algn="r" defTabSz="457189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21" indent="-285744" algn="r" defTabSz="457189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12" indent="-171446" algn="r" defTabSz="457189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01" indent="-171446" algn="r" defTabSz="457189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537" indent="-228594" algn="r" defTabSz="457189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726" indent="-228594" algn="r" defTabSz="457189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8914" indent="-228594" algn="r" defTabSz="457189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103" indent="-228594" algn="r" defTabSz="457189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189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457189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457189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457189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457189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457189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457189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457189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457189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https://www.youtube.com/embed/zdK9l6PSCC8" TargetMode="External"/><Relationship Id="rId7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5422.wixsite.com/yona-yahav-2023" TargetMode="External"/><Relationship Id="rId7" Type="http://schemas.openxmlformats.org/officeDocument/2006/relationships/image" Target="../media/image4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upport5422.wixsite.com/sample--ayor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m-together.group/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www.team-together.group/" TargetMode="Externa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1295399" y="655983"/>
            <a:ext cx="6241816" cy="3468368"/>
          </a:xfrm>
        </p:spPr>
        <p:txBody>
          <a:bodyPr>
            <a:normAutofit fontScale="90000"/>
          </a:bodyPr>
          <a:lstStyle/>
          <a:p>
            <a:r>
              <a:rPr lang="he-IL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עד היום אני הייתי "הקוסם", </a:t>
            </a:r>
            <a:r>
              <a:rPr lang="he-IL" dirty="0" smtClean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he-IL" dirty="0" smtClean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r>
              <a:rPr lang="he-IL" dirty="0" smtClean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כי </a:t>
            </a:r>
            <a:r>
              <a:rPr lang="he-IL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תמיד ניצחתי בבחירות</a:t>
            </a:r>
            <a:r>
              <a:rPr lang="en-US" dirty="0"/>
              <a:t/>
            </a:r>
            <a:br>
              <a:rPr lang="en-US" dirty="0"/>
            </a:br>
            <a:r>
              <a:rPr lang="he-IL" dirty="0" smtClean="0"/>
              <a:t>היום </a:t>
            </a:r>
            <a:r>
              <a:rPr lang="he-IL" dirty="0" smtClean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אני </a:t>
            </a:r>
            <a:r>
              <a:rPr lang="he-IL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מודה:  קם קוסם גדול ממני</a:t>
            </a:r>
            <a:r>
              <a:rPr lang="en-US" dirty="0"/>
              <a:t/>
            </a:r>
            <a:br>
              <a:rPr lang="en-US" dirty="0"/>
            </a:br>
            <a:r>
              <a:rPr lang="he-IL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הבינה המלאכותית – </a:t>
            </a:r>
            <a:r>
              <a:rPr lang="en-US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AI </a:t>
            </a:r>
            <a:r>
              <a:rPr lang="he-IL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 היא הקוסם החדש </a:t>
            </a:r>
            <a:r>
              <a:rPr lang="he-IL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!</a:t>
            </a:r>
            <a:r>
              <a:rPr lang="en-US" dirty="0"/>
              <a:t/>
            </a:r>
            <a:br>
              <a:rPr lang="en-US" dirty="0"/>
            </a:br>
            <a:r>
              <a:rPr lang="he-IL" sz="24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הבינה המלאכותית יותר מהירה ממני- מטפלת בשניות בכמויות עצומות של מידע על בוחרים ובלי טעויות.</a:t>
            </a:r>
            <a:br>
              <a:rPr lang="he-IL" sz="24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r>
              <a:rPr lang="he-IL" sz="24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ולא חייבים להיות ראש ממשלה כדי להשתמש בה.......</a:t>
            </a:r>
            <a:br>
              <a:rPr lang="he-IL" sz="24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</a:br>
            <a:r>
              <a:rPr lang="he-IL" sz="24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אין ברירה,  גם אני משתמש בה עכשיו </a:t>
            </a:r>
            <a:endParaRPr lang="en-US" sz="2400" dirty="0"/>
          </a:p>
        </p:txBody>
      </p:sp>
      <p:sp>
        <p:nvSpPr>
          <p:cNvPr id="10" name="מציין מיקום של תמונה 9"/>
          <p:cNvSpPr>
            <a:spLocks noGrp="1"/>
          </p:cNvSpPr>
          <p:nvPr>
            <p:ph type="pic" idx="1"/>
          </p:nvPr>
        </p:nvSpPr>
        <p:spPr>
          <a:xfrm>
            <a:off x="8079485" y="884585"/>
            <a:ext cx="3063347" cy="5277679"/>
          </a:xfrm>
        </p:spPr>
      </p:sp>
      <p:sp>
        <p:nvSpPr>
          <p:cNvPr id="11" name="מציין מיקום טקסט 10"/>
          <p:cNvSpPr>
            <a:spLocks noGrp="1"/>
          </p:cNvSpPr>
          <p:nvPr>
            <p:ph type="body" sz="half" idx="2"/>
          </p:nvPr>
        </p:nvSpPr>
        <p:spPr>
          <a:xfrm>
            <a:off x="1444485" y="4214938"/>
            <a:ext cx="6241816" cy="1679325"/>
          </a:xfrm>
        </p:spPr>
        <p:txBody>
          <a:bodyPr>
            <a:normAutofit/>
          </a:bodyPr>
          <a:lstStyle/>
          <a:p>
            <a:r>
              <a:rPr lang="he-IL" sz="4400" b="1" dirty="0">
                <a:latin typeface="Aharoni" panose="02010803020104030203" pitchFamily="2" charset="-79"/>
                <a:cs typeface="+mj-cs"/>
              </a:rPr>
              <a:t>בינה  מלאכותית </a:t>
            </a:r>
            <a:r>
              <a:rPr lang="en-US" sz="4400" b="1" dirty="0">
                <a:latin typeface="Aharoni" panose="02010803020104030203" pitchFamily="2" charset="-79"/>
                <a:cs typeface="+mj-cs"/>
              </a:rPr>
              <a:t>AI</a:t>
            </a:r>
            <a:endParaRPr lang="he-IL" sz="4400" b="1" dirty="0">
              <a:latin typeface="Aharoni" panose="02010803020104030203" pitchFamily="2" charset="-79"/>
              <a:cs typeface="+mj-cs"/>
            </a:endParaRPr>
          </a:p>
          <a:p>
            <a:r>
              <a:rPr lang="he-IL" sz="4400" b="1" dirty="0">
                <a:solidFill>
                  <a:srgbClr val="FF0000"/>
                </a:solidFill>
                <a:latin typeface="Aharoni" panose="02010803020104030203" pitchFamily="2" charset="-79"/>
                <a:cs typeface="+mj-cs"/>
              </a:rPr>
              <a:t>ככה מנצחים היום בחירות </a:t>
            </a:r>
          </a:p>
        </p:txBody>
      </p:sp>
      <p:pic>
        <p:nvPicPr>
          <p:cNvPr id="7" name="ביבי-גנץ לפיד  - הקוסם">
            <a:hlinkClick r:id="" action="ppaction://media"/>
          </p:cNvPr>
          <p:cNvPicPr preferRelativeResize="0"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6537" t="-2882" r="15036" b="2882"/>
          <a:stretch>
            <a:fillRect/>
          </a:stretch>
        </p:blipFill>
        <p:spPr>
          <a:xfrm>
            <a:off x="8164557" y="884585"/>
            <a:ext cx="2978275" cy="2200009"/>
          </a:xfrm>
          <a:prstGeom prst="rect">
            <a:avLst/>
          </a:prstGeom>
        </p:spPr>
      </p:pic>
      <p:pic>
        <p:nvPicPr>
          <p:cNvPr id="12" name="zdK9l6PSCC8"/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8102504" y="3324251"/>
            <a:ext cx="3048000" cy="1714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102505" y="5000342"/>
            <a:ext cx="292766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cs typeface="+mj-cs"/>
              </a:rPr>
              <a:t>זהו סרטון </a:t>
            </a:r>
            <a:r>
              <a:rPr lang="he-IL" b="1" dirty="0">
                <a:cs typeface="+mj-cs"/>
              </a:rPr>
              <a:t>באנגלית</a:t>
            </a:r>
            <a:r>
              <a:rPr lang="he-IL" dirty="0">
                <a:cs typeface="+mj-cs"/>
              </a:rPr>
              <a:t> המסביר </a:t>
            </a:r>
          </a:p>
          <a:p>
            <a:pPr algn="ctr"/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 איך פועלת הבינה המלאכותית במערכת בחירות.</a:t>
            </a:r>
          </a:p>
          <a:p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        יש להקליק להפעלה</a:t>
            </a:r>
          </a:p>
        </p:txBody>
      </p:sp>
      <p:sp>
        <p:nvSpPr>
          <p:cNvPr id="14" name="מציין מיקום של כותרת תחתונה 13"/>
          <p:cNvSpPr>
            <a:spLocks noGrp="1"/>
          </p:cNvSpPr>
          <p:nvPr>
            <p:ph type="ftr" sz="quarter" idx="11"/>
          </p:nvPr>
        </p:nvSpPr>
        <p:spPr>
          <a:xfrm>
            <a:off x="1444486" y="6401920"/>
            <a:ext cx="10015333" cy="625045"/>
          </a:xfrm>
        </p:spPr>
        <p:txBody>
          <a:bodyPr/>
          <a:lstStyle/>
          <a:p>
            <a:r>
              <a:rPr lang="en-US" dirty="0" err="1" smtClean="0"/>
              <a:t>Tteam</a:t>
            </a:r>
            <a:r>
              <a:rPr lang="en-US" dirty="0" smtClean="0"/>
              <a:t> Together ,  </a:t>
            </a:r>
            <a:r>
              <a:rPr lang="he-IL" dirty="0" smtClean="0"/>
              <a:t>  מובייל אלקט </a:t>
            </a:r>
            <a:r>
              <a:rPr lang="he-IL" dirty="0" err="1" smtClean="0"/>
              <a:t>וסינרג'י</a:t>
            </a:r>
            <a:r>
              <a:rPr lang="he-IL" dirty="0" smtClean="0"/>
              <a:t> בע"מ </a:t>
            </a:r>
            <a:r>
              <a:rPr lang="he-IL" sz="1800" dirty="0"/>
              <a:t> ©    </a:t>
            </a:r>
            <a:r>
              <a:rPr lang="he-IL" dirty="0"/>
              <a:t>כל הזכויות שמורות </a:t>
            </a:r>
            <a:r>
              <a:rPr lang="he-IL" dirty="0" smtClean="0"/>
              <a:t>  2003-2023</a:t>
            </a:r>
            <a:r>
              <a:rPr lang="en-US" dirty="0" smtClean="0"/>
              <a:t>https://www.team-together.group/   </a:t>
            </a:r>
            <a:r>
              <a:rPr lang="he-IL" dirty="0" smtClean="0"/>
              <a:t>   </a:t>
            </a:r>
            <a:endParaRPr lang="he-IL" dirty="0"/>
          </a:p>
        </p:txBody>
      </p:sp>
      <p:pic>
        <p:nvPicPr>
          <p:cNvPr id="16" name="תמונה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6405" y="6529176"/>
            <a:ext cx="1593932" cy="23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0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4898">
                <p:cTn id="7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מלבן 35"/>
          <p:cNvSpPr/>
          <p:nvPr/>
        </p:nvSpPr>
        <p:spPr>
          <a:xfrm>
            <a:off x="7520684" y="1470993"/>
            <a:ext cx="3114189" cy="47448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379445" y="6853170"/>
            <a:ext cx="2714152" cy="918818"/>
          </a:xfrm>
        </p:spPr>
        <p:txBody>
          <a:bodyPr>
            <a:normAutofit fontScale="90000"/>
          </a:bodyPr>
          <a:lstStyle/>
          <a:p>
            <a:pPr algn="r"/>
            <a:r>
              <a:rPr lang="he-IL" b="1" dirty="0">
                <a:solidFill>
                  <a:srgbClr val="FF0000"/>
                </a:solidFill>
              </a:rPr>
              <a:t/>
            </a:r>
            <a:br>
              <a:rPr lang="he-IL" b="1" dirty="0">
                <a:solidFill>
                  <a:srgbClr val="FF0000"/>
                </a:solidFill>
              </a:rPr>
            </a:br>
            <a:r>
              <a:rPr lang="he-IL" b="1" dirty="0" smtClean="0">
                <a:solidFill>
                  <a:srgbClr val="FF0000"/>
                </a:solidFill>
              </a:rPr>
              <a:t/>
            </a:r>
            <a:br>
              <a:rPr lang="he-IL" b="1" dirty="0" smtClean="0">
                <a:solidFill>
                  <a:srgbClr val="FF0000"/>
                </a:solidFill>
              </a:rPr>
            </a:br>
            <a:r>
              <a:rPr lang="he-IL" b="1" dirty="0" smtClean="0">
                <a:solidFill>
                  <a:srgbClr val="FF0000"/>
                </a:solidFill>
              </a:rPr>
              <a:t/>
            </a:r>
            <a:br>
              <a:rPr lang="he-IL" b="1" dirty="0" smtClean="0">
                <a:solidFill>
                  <a:srgbClr val="FF0000"/>
                </a:solidFill>
              </a:rPr>
            </a:br>
            <a:r>
              <a:rPr lang="he-IL" b="1" dirty="0" smtClean="0">
                <a:solidFill>
                  <a:srgbClr val="FF0000"/>
                </a:solidFill>
              </a:rPr>
              <a:t/>
            </a:r>
            <a:br>
              <a:rPr lang="he-IL" b="1" dirty="0" smtClean="0">
                <a:solidFill>
                  <a:srgbClr val="FF0000"/>
                </a:solidFill>
              </a:rPr>
            </a:br>
            <a:r>
              <a:rPr lang="he-IL" b="1" dirty="0" smtClean="0">
                <a:solidFill>
                  <a:srgbClr val="FF0000"/>
                </a:solidFill>
              </a:rPr>
              <a:t> </a:t>
            </a:r>
            <a:endParaRPr lang="he-IL" b="1" dirty="0">
              <a:solidFill>
                <a:srgbClr val="FF0000"/>
              </a:solidFill>
            </a:endParaRPr>
          </a:p>
        </p:txBody>
      </p:sp>
      <p:sp>
        <p:nvSpPr>
          <p:cNvPr id="9" name="מציין מיקום של כותרת תחתונה 13"/>
          <p:cNvSpPr>
            <a:spLocks noGrp="1"/>
          </p:cNvSpPr>
          <p:nvPr>
            <p:ph type="ftr" sz="quarter" idx="11"/>
          </p:nvPr>
        </p:nvSpPr>
        <p:spPr>
          <a:xfrm>
            <a:off x="619539" y="7086600"/>
            <a:ext cx="10015333" cy="526774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Tteam</a:t>
            </a:r>
            <a:r>
              <a:rPr lang="en-US" dirty="0" smtClean="0">
                <a:solidFill>
                  <a:srgbClr val="FF0000"/>
                </a:solidFill>
              </a:rPr>
              <a:t> Together ,  </a:t>
            </a:r>
            <a:r>
              <a:rPr lang="he-IL" dirty="0" smtClean="0">
                <a:solidFill>
                  <a:srgbClr val="FF0000"/>
                </a:solidFill>
              </a:rPr>
              <a:t>  מובייל אלקט סינרג'י בע"מ </a:t>
            </a:r>
            <a:r>
              <a:rPr lang="he-IL" sz="1800" dirty="0">
                <a:solidFill>
                  <a:srgbClr val="FF0000"/>
                </a:solidFill>
              </a:rPr>
              <a:t> ©    </a:t>
            </a:r>
            <a:r>
              <a:rPr lang="he-IL" dirty="0">
                <a:solidFill>
                  <a:srgbClr val="FF0000"/>
                </a:solidFill>
              </a:rPr>
              <a:t>כל הזכויות שמורות </a:t>
            </a:r>
            <a:r>
              <a:rPr lang="he-IL" dirty="0" smtClean="0">
                <a:solidFill>
                  <a:srgbClr val="FF0000"/>
                </a:solidFill>
              </a:rPr>
              <a:t>  2003-2023</a:t>
            </a:r>
            <a:r>
              <a:rPr lang="en-US" dirty="0" smtClean="0">
                <a:solidFill>
                  <a:srgbClr val="FF0000"/>
                </a:solidFill>
              </a:rPr>
              <a:t>https://www.team-together.group/   </a:t>
            </a:r>
            <a:r>
              <a:rPr lang="he-IL" dirty="0" smtClean="0">
                <a:solidFill>
                  <a:srgbClr val="FF0000"/>
                </a:solidFill>
              </a:rPr>
              <a:t>   </a:t>
            </a:r>
            <a:endParaRPr lang="he-IL" dirty="0">
              <a:solidFill>
                <a:srgbClr val="FF0000"/>
              </a:solidFill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771" y="7195098"/>
            <a:ext cx="1593932" cy="234962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21" y="1470993"/>
            <a:ext cx="4804097" cy="4744873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054" y="1502405"/>
            <a:ext cx="2931524" cy="4792769"/>
          </a:xfrm>
          <a:prstGeom prst="rect">
            <a:avLst/>
          </a:prstGeom>
        </p:spPr>
      </p:pic>
      <p:cxnSp>
        <p:nvCxnSpPr>
          <p:cNvPr id="13" name="מחבר ישר 12"/>
          <p:cNvCxnSpPr/>
          <p:nvPr/>
        </p:nvCxnSpPr>
        <p:spPr>
          <a:xfrm>
            <a:off x="5584483" y="1387336"/>
            <a:ext cx="0" cy="83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מלבן 34"/>
          <p:cNvSpPr/>
          <p:nvPr/>
        </p:nvSpPr>
        <p:spPr>
          <a:xfrm>
            <a:off x="2075380" y="546488"/>
            <a:ext cx="7643973" cy="94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e-IL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שיגור מיילים  </a:t>
            </a:r>
            <a:r>
              <a:rPr lang="he-IL" sz="20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וסמסים</a:t>
            </a:r>
            <a:r>
              <a:rPr lang="he-IL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אישיים. אוטומטית בכל יום, בכל שעה, בכל נושא</a:t>
            </a:r>
            <a:r>
              <a:rPr lang="he-IL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he-IL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תעמולה, המרצה, אירועים בלוגים ועוד...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מחבר ישר 37"/>
          <p:cNvCxnSpPr/>
          <p:nvPr/>
        </p:nvCxnSpPr>
        <p:spPr>
          <a:xfrm>
            <a:off x="7079990" y="1470993"/>
            <a:ext cx="2935" cy="474487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20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85460" y="675861"/>
            <a:ext cx="6241816" cy="918819"/>
          </a:xfrm>
        </p:spPr>
        <p:txBody>
          <a:bodyPr>
            <a:normAutofit fontScale="90000"/>
          </a:bodyPr>
          <a:lstStyle/>
          <a:p>
            <a:r>
              <a:rPr lang="he-IL" b="1" dirty="0" smtClean="0">
                <a:solidFill>
                  <a:srgbClr val="FF0000"/>
                </a:solidFill>
              </a:rPr>
              <a:t>והכי הכי הכי חשוב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he-IL" b="1" dirty="0" smtClean="0">
                <a:solidFill>
                  <a:srgbClr val="FF0000"/>
                </a:solidFill>
              </a:rPr>
              <a:t>המרצת יום בחירות אישית, לוחצת ומדויקת </a:t>
            </a:r>
            <a:endParaRPr lang="he-IL" b="1" dirty="0">
              <a:solidFill>
                <a:srgbClr val="FF0000"/>
              </a:solidFill>
            </a:endParaRPr>
          </a:p>
        </p:txBody>
      </p:sp>
      <p:pic>
        <p:nvPicPr>
          <p:cNvPr id="5" name="מציין מיקום של תמונה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195" r="1919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מציין מיקום של כותרת תחתונה 13"/>
          <p:cNvSpPr>
            <a:spLocks noGrp="1"/>
          </p:cNvSpPr>
          <p:nvPr>
            <p:ph type="ftr" sz="quarter" idx="11"/>
          </p:nvPr>
        </p:nvSpPr>
        <p:spPr>
          <a:xfrm>
            <a:off x="679172" y="6420678"/>
            <a:ext cx="10015333" cy="526775"/>
          </a:xfrm>
        </p:spPr>
        <p:txBody>
          <a:bodyPr/>
          <a:lstStyle/>
          <a:p>
            <a:r>
              <a:rPr lang="en-US" dirty="0" err="1" smtClean="0"/>
              <a:t>Tteam</a:t>
            </a:r>
            <a:r>
              <a:rPr lang="en-US" dirty="0" smtClean="0"/>
              <a:t> Together ,  </a:t>
            </a:r>
            <a:r>
              <a:rPr lang="he-IL" dirty="0" smtClean="0"/>
              <a:t>  מובייל אלקט סינרג'י בע"מ </a:t>
            </a:r>
            <a:r>
              <a:rPr lang="he-IL" sz="1800" dirty="0"/>
              <a:t> ©    </a:t>
            </a:r>
            <a:r>
              <a:rPr lang="he-IL" dirty="0"/>
              <a:t>כל הזכויות שמורות </a:t>
            </a:r>
            <a:r>
              <a:rPr lang="he-IL" dirty="0" smtClean="0"/>
              <a:t>  2003-2023</a:t>
            </a:r>
            <a:r>
              <a:rPr lang="en-US" dirty="0" smtClean="0"/>
              <a:t>https://www.team-together.group/   </a:t>
            </a:r>
            <a:r>
              <a:rPr lang="he-IL" dirty="0" smtClean="0"/>
              <a:t>   </a:t>
            </a:r>
            <a:endParaRPr lang="he-IL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405" y="6529176"/>
            <a:ext cx="1593932" cy="234963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534" y="1959078"/>
            <a:ext cx="2337559" cy="1808901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06" y="1594680"/>
            <a:ext cx="2277303" cy="42806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7382" y="5816601"/>
            <a:ext cx="268356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סמס קופץ לחזית המסך!!!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26275" y="3735002"/>
            <a:ext cx="1860480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סמס אישי!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* כולל שם הבוחר </a:t>
            </a:r>
          </a:p>
          <a:p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 *חתימת המועמד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* כולל הוראות </a:t>
            </a:r>
            <a:r>
              <a:rPr lang="he-IL" dirty="0" err="1">
                <a:latin typeface="Arial" panose="020B0604020202020204" pitchFamily="34" charset="0"/>
                <a:cs typeface="Arial" panose="020B0604020202020204" pitchFamily="34" charset="0"/>
              </a:rPr>
              <a:t>וויז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    לקלפי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* כולל סקר יציאה </a:t>
            </a:r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07" y="1566452"/>
            <a:ext cx="2286000" cy="22955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63534" y="3297980"/>
            <a:ext cx="212697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 err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רובופון</a:t>
            </a:r>
            <a:r>
              <a:rPr lang="he-IL" sz="28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85731" y="4054664"/>
            <a:ext cx="22860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הודעות המרצה קוליות </a:t>
            </a:r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בקולו של המועמד 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. עם אפשרות אינטראקציה עם הרובוט</a:t>
            </a:r>
          </a:p>
        </p:txBody>
      </p:sp>
      <p:pic>
        <p:nvPicPr>
          <p:cNvPr id="18" name="תמונה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81" y="5295357"/>
            <a:ext cx="1234922" cy="82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6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 כל הזכויות שמורות </a:t>
            </a:r>
            <a:r>
              <a:rPr lang="en-US" smtClean="0"/>
              <a:t>Tteam Together ,  </a:t>
            </a:r>
            <a:r>
              <a:rPr lang="he-IL" smtClean="0"/>
              <a:t>מובייל אלקט וסינרג'י בע"מ  ©    2003-2023</a:t>
            </a:r>
            <a:r>
              <a:rPr lang="en-US" smtClean="0"/>
              <a:t>https://www.team-together.group/</a:t>
            </a:r>
            <a:endParaRPr lang="he-IL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23" y="1076204"/>
            <a:ext cx="10820956" cy="470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2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29284" y="1871869"/>
            <a:ext cx="6241816" cy="918819"/>
          </a:xfrm>
        </p:spPr>
        <p:txBody>
          <a:bodyPr>
            <a:normAutofit fontScale="90000"/>
          </a:bodyPr>
          <a:lstStyle/>
          <a:p>
            <a:r>
              <a:rPr lang="he-IL" b="1" dirty="0" smtClean="0">
                <a:solidFill>
                  <a:srgbClr val="002060"/>
                </a:solidFill>
              </a:rPr>
              <a:t>אופציונאלי </a:t>
            </a:r>
            <a:br>
              <a:rPr lang="he-IL" b="1" dirty="0" smtClean="0">
                <a:solidFill>
                  <a:srgbClr val="002060"/>
                </a:solidFill>
              </a:rPr>
            </a:br>
            <a:r>
              <a:rPr lang="he-IL" b="1" dirty="0" smtClean="0">
                <a:solidFill>
                  <a:srgbClr val="FF0000"/>
                </a:solidFill>
              </a:rPr>
              <a:t>סינדיקציה פרסום – רק לרשימות</a:t>
            </a:r>
            <a:br>
              <a:rPr lang="he-IL" b="1" dirty="0" smtClean="0">
                <a:solidFill>
                  <a:srgbClr val="FF0000"/>
                </a:solidFill>
              </a:rPr>
            </a:br>
            <a:r>
              <a:rPr lang="he-IL" sz="2000" b="1" dirty="0">
                <a:solidFill>
                  <a:schemeClr val="tx1"/>
                </a:solidFill>
              </a:rPr>
              <a:t>המערכת יכולה לשתף יכולות רק ברשימות ובתנאי שישתמשו באותן אותיות- זהו חיסכון עצום בהוצאות בפרסום אזורי/ארצי </a:t>
            </a:r>
            <a:r>
              <a:rPr lang="he-IL" b="1" dirty="0" smtClean="0">
                <a:solidFill>
                  <a:srgbClr val="FF0000"/>
                </a:solidFill>
              </a:rPr>
              <a:t/>
            </a:r>
            <a:br>
              <a:rPr lang="he-IL" b="1" dirty="0" smtClean="0">
                <a:solidFill>
                  <a:srgbClr val="FF0000"/>
                </a:solidFill>
              </a:rPr>
            </a:br>
            <a:r>
              <a:rPr lang="he-IL" b="1" dirty="0" smtClean="0">
                <a:solidFill>
                  <a:srgbClr val="FF0000"/>
                </a:solidFill>
              </a:rPr>
              <a:t/>
            </a:r>
            <a:br>
              <a:rPr lang="he-IL" b="1" dirty="0" smtClean="0">
                <a:solidFill>
                  <a:srgbClr val="FF0000"/>
                </a:solidFill>
              </a:rPr>
            </a:br>
            <a:endParaRPr lang="he-IL" b="1" dirty="0">
              <a:solidFill>
                <a:srgbClr val="FF0000"/>
              </a:solidFill>
            </a:endParaRPr>
          </a:p>
        </p:txBody>
      </p:sp>
      <p:pic>
        <p:nvPicPr>
          <p:cNvPr id="8" name="מציין מיקום של תמונה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5" r="17205"/>
          <a:stretch>
            <a:fillRect/>
          </a:stretch>
        </p:blipFill>
        <p:spPr>
          <a:xfrm>
            <a:off x="8402501" y="1135271"/>
            <a:ext cx="3063875" cy="4775200"/>
          </a:xfrm>
        </p:spPr>
      </p:pic>
      <p:sp>
        <p:nvSpPr>
          <p:cNvPr id="9" name="מציין מיקום של כותרת תחתונה 13"/>
          <p:cNvSpPr>
            <a:spLocks noGrp="1"/>
          </p:cNvSpPr>
          <p:nvPr>
            <p:ph type="ftr" sz="quarter" idx="11"/>
          </p:nvPr>
        </p:nvSpPr>
        <p:spPr>
          <a:xfrm>
            <a:off x="679172" y="6420678"/>
            <a:ext cx="10015333" cy="526775"/>
          </a:xfrm>
        </p:spPr>
        <p:txBody>
          <a:bodyPr/>
          <a:lstStyle/>
          <a:p>
            <a:r>
              <a:rPr lang="en-US" dirty="0" err="1" smtClean="0"/>
              <a:t>Tteam</a:t>
            </a:r>
            <a:r>
              <a:rPr lang="en-US" dirty="0" smtClean="0"/>
              <a:t> Together ,  </a:t>
            </a:r>
            <a:r>
              <a:rPr lang="he-IL" dirty="0" smtClean="0"/>
              <a:t>  מובייל אלקט סינרג'י בע"מ </a:t>
            </a:r>
            <a:r>
              <a:rPr lang="he-IL" sz="1800" dirty="0"/>
              <a:t> ©    </a:t>
            </a:r>
            <a:r>
              <a:rPr lang="he-IL" dirty="0"/>
              <a:t>כל הזכויות שמורות </a:t>
            </a:r>
            <a:r>
              <a:rPr lang="he-IL" dirty="0" smtClean="0"/>
              <a:t>  2003-2023</a:t>
            </a:r>
            <a:r>
              <a:rPr lang="en-US" dirty="0" smtClean="0"/>
              <a:t>https://www.team-together.group/   </a:t>
            </a:r>
            <a:r>
              <a:rPr lang="he-IL" dirty="0" smtClean="0"/>
              <a:t>   </a:t>
            </a:r>
            <a:endParaRPr lang="he-IL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405" y="6529176"/>
            <a:ext cx="1593932" cy="23496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74" y="2214218"/>
            <a:ext cx="7460095" cy="34963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3975" y="5706166"/>
            <a:ext cx="679836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b="1" dirty="0">
                <a:latin typeface="Arial Black" panose="020B0A04020102020204" pitchFamily="34" charset="0"/>
                <a:cs typeface="+mj-cs"/>
              </a:rPr>
              <a:t> סינדיקציית פרסום אינה מתאימה למערכת הבחירות לראש העיר – רשימות בלבד</a:t>
            </a:r>
          </a:p>
        </p:txBody>
      </p:sp>
    </p:spTree>
    <p:extLst>
      <p:ext uri="{BB962C8B-B14F-4D97-AF65-F5344CB8AC3E}">
        <p14:creationId xmlns:p14="http://schemas.microsoft.com/office/powerpoint/2010/main" val="23887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1176131" y="6505713"/>
            <a:ext cx="7305900" cy="279400"/>
          </a:xfrm>
        </p:spPr>
        <p:txBody>
          <a:bodyPr/>
          <a:lstStyle/>
          <a:p>
            <a:r>
              <a:rPr lang="he-IL" smtClean="0"/>
              <a:t> כל הזכויות שמורות </a:t>
            </a:r>
            <a:r>
              <a:rPr lang="en-US" smtClean="0"/>
              <a:t>Tteam Together ,  </a:t>
            </a:r>
            <a:r>
              <a:rPr lang="he-IL" smtClean="0"/>
              <a:t>מובייל אלקט וסינרג'י בע"מ  ©    2003-2023</a:t>
            </a:r>
            <a:r>
              <a:rPr lang="en-US" smtClean="0"/>
              <a:t>https://www.team-together.group/</a:t>
            </a:r>
            <a:endParaRPr lang="he-IL"/>
          </a:p>
        </p:txBody>
      </p:sp>
      <p:sp>
        <p:nvSpPr>
          <p:cNvPr id="7" name="כותרת 1"/>
          <p:cNvSpPr>
            <a:spLocks noGrp="1"/>
          </p:cNvSpPr>
          <p:nvPr>
            <p:ph type="title"/>
          </p:nvPr>
        </p:nvSpPr>
        <p:spPr>
          <a:xfrm>
            <a:off x="2438999" y="1398815"/>
            <a:ext cx="6241816" cy="918819"/>
          </a:xfrm>
        </p:spPr>
        <p:txBody>
          <a:bodyPr>
            <a:normAutofit fontScale="90000"/>
          </a:bodyPr>
          <a:lstStyle/>
          <a:p>
            <a:r>
              <a:rPr lang="he-IL" b="1" dirty="0" smtClean="0">
                <a:solidFill>
                  <a:srgbClr val="002060"/>
                </a:solidFill>
              </a:rPr>
              <a:t>אופציונאלי </a:t>
            </a:r>
            <a:br>
              <a:rPr lang="he-IL" b="1" dirty="0" smtClean="0">
                <a:solidFill>
                  <a:srgbClr val="002060"/>
                </a:solidFill>
              </a:rPr>
            </a:br>
            <a:r>
              <a:rPr lang="he-IL" b="1" dirty="0" smtClean="0">
                <a:solidFill>
                  <a:srgbClr val="FF0000"/>
                </a:solidFill>
              </a:rPr>
              <a:t>סינדיקציה פרסום – רק לרשימות</a:t>
            </a:r>
            <a:br>
              <a:rPr lang="he-IL" b="1" dirty="0" smtClean="0">
                <a:solidFill>
                  <a:srgbClr val="FF0000"/>
                </a:solidFill>
              </a:rPr>
            </a:br>
            <a:r>
              <a:rPr lang="he-IL" sz="2000" b="1" dirty="0">
                <a:solidFill>
                  <a:schemeClr val="tx1"/>
                </a:solidFill>
              </a:rPr>
              <a:t>המערכת יכולה לשתף יכולות רק ברשימות ובתנאי שישתמשו באותן אותיות- זהו חיסכון עצום בהוצאות בפרסום אזורי/ארצי </a:t>
            </a:r>
            <a:r>
              <a:rPr lang="he-IL" b="1" dirty="0" smtClean="0">
                <a:solidFill>
                  <a:srgbClr val="FF0000"/>
                </a:solidFill>
              </a:rPr>
              <a:t/>
            </a:r>
            <a:br>
              <a:rPr lang="he-IL" b="1" dirty="0" smtClean="0">
                <a:solidFill>
                  <a:srgbClr val="FF0000"/>
                </a:solidFill>
              </a:rPr>
            </a:br>
            <a:endParaRPr lang="he-IL" b="1" dirty="0">
              <a:solidFill>
                <a:srgbClr val="FF0000"/>
              </a:solidFill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478" y="2231975"/>
            <a:ext cx="6872719" cy="37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6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85461" y="447262"/>
            <a:ext cx="6665844" cy="1858617"/>
          </a:xfrm>
        </p:spPr>
        <p:txBody>
          <a:bodyPr>
            <a:normAutofit fontScale="90000"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בנית אתר אינטרנט  מותאם בינה מלאכותית</a:t>
            </a:r>
            <a:br>
              <a:rPr lang="he-IL" sz="2400" b="1" dirty="0">
                <a:solidFill>
                  <a:srgbClr val="FF0000"/>
                </a:solidFill>
              </a:rPr>
            </a:br>
            <a:r>
              <a:rPr lang="he-IL" sz="2400" b="1" dirty="0">
                <a:solidFill>
                  <a:srgbClr val="FF0000"/>
                </a:solidFill>
              </a:rPr>
              <a:t>מותאם במיוחד לטלפונים ניידים</a:t>
            </a:r>
            <a:br>
              <a:rPr lang="he-IL" sz="2400" b="1" dirty="0">
                <a:solidFill>
                  <a:srgbClr val="FF0000"/>
                </a:solidFill>
              </a:rPr>
            </a:br>
            <a:r>
              <a:rPr lang="he-IL" sz="2400" b="1" dirty="0">
                <a:solidFill>
                  <a:srgbClr val="FF0000"/>
                </a:solidFill>
              </a:rPr>
              <a:t>כולל </a:t>
            </a:r>
            <a:r>
              <a:rPr lang="he-IL" sz="2400" b="1" dirty="0" err="1">
                <a:solidFill>
                  <a:srgbClr val="FF0000"/>
                </a:solidFill>
              </a:rPr>
              <a:t>השגים</a:t>
            </a:r>
            <a:r>
              <a:rPr lang="he-IL" sz="2400" b="1" dirty="0">
                <a:solidFill>
                  <a:srgbClr val="FF0000"/>
                </a:solidFill>
              </a:rPr>
              <a:t>, תכניות  בלוגים, התרמות, אירועים </a:t>
            </a:r>
            <a:r>
              <a:rPr lang="en-US" sz="2400" b="1" dirty="0">
                <a:solidFill>
                  <a:srgbClr val="FF0000"/>
                </a:solidFill>
              </a:rPr>
              <a:t/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he-IL" sz="2400" dirty="0">
                <a:solidFill>
                  <a:schemeClr val="tx1"/>
                </a:solidFill>
              </a:rPr>
              <a:t>(לא חובה – אבל </a:t>
            </a:r>
            <a:r>
              <a:rPr lang="he-IL" sz="2400" dirty="0" smtClean="0">
                <a:solidFill>
                  <a:schemeClr val="tx1"/>
                </a:solidFill>
              </a:rPr>
              <a:t>כדאי, </a:t>
            </a:r>
            <a:r>
              <a:rPr lang="he-IL" sz="2400" dirty="0">
                <a:solidFill>
                  <a:schemeClr val="tx1"/>
                </a:solidFill>
              </a:rPr>
              <a:t>אם אין לכם עדיין אתר)</a:t>
            </a:r>
            <a:br>
              <a:rPr lang="he-IL" sz="2400" dirty="0">
                <a:solidFill>
                  <a:schemeClr val="tx1"/>
                </a:solidFill>
              </a:rPr>
            </a:br>
            <a:r>
              <a:rPr lang="he-IL" sz="2400" dirty="0">
                <a:solidFill>
                  <a:schemeClr val="tx1"/>
                </a:solidFill>
              </a:rPr>
              <a:t>נא להקליק על כל תמונה  לכניסה לדוגמאות </a:t>
            </a:r>
            <a:endParaRPr lang="he-IL" sz="2400" b="1" dirty="0">
              <a:solidFill>
                <a:schemeClr val="tx1"/>
              </a:solidFill>
            </a:endParaRPr>
          </a:p>
        </p:txBody>
      </p:sp>
      <p:sp>
        <p:nvSpPr>
          <p:cNvPr id="9" name="מציין מיקום של כותרת תחתונה 13"/>
          <p:cNvSpPr>
            <a:spLocks noGrp="1"/>
          </p:cNvSpPr>
          <p:nvPr>
            <p:ph type="ftr" sz="quarter" idx="11"/>
          </p:nvPr>
        </p:nvSpPr>
        <p:spPr>
          <a:xfrm>
            <a:off x="679172" y="6436275"/>
            <a:ext cx="10015333" cy="436743"/>
          </a:xfrm>
        </p:spPr>
        <p:txBody>
          <a:bodyPr/>
          <a:lstStyle/>
          <a:p>
            <a:r>
              <a:rPr lang="en-US" sz="900" dirty="0" err="1"/>
              <a:t>Tteam</a:t>
            </a:r>
            <a:r>
              <a:rPr lang="en-US" sz="900" dirty="0"/>
              <a:t> Together ,  </a:t>
            </a:r>
            <a:r>
              <a:rPr lang="he-IL" sz="900" dirty="0"/>
              <a:t>  מובייל אלקט סינרג'י בע"מ </a:t>
            </a:r>
            <a:r>
              <a:rPr lang="he-IL" sz="1600" dirty="0"/>
              <a:t> ©    </a:t>
            </a:r>
            <a:r>
              <a:rPr lang="he-IL" sz="900" dirty="0"/>
              <a:t>כל הזכויות שמורות   2003-2023</a:t>
            </a:r>
            <a:r>
              <a:rPr lang="en-US" sz="900" dirty="0"/>
              <a:t>https://www.team-together.group/   </a:t>
            </a:r>
            <a:r>
              <a:rPr lang="he-IL" sz="900" dirty="0"/>
              <a:t>   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405" y="6536134"/>
            <a:ext cx="1593932" cy="194804"/>
          </a:xfrm>
          <a:prstGeom prst="rect">
            <a:avLst/>
          </a:prstGeom>
        </p:spPr>
      </p:pic>
      <p:sp>
        <p:nvSpPr>
          <p:cNvPr id="10" name="מציין מיקום של תמונה 9"/>
          <p:cNvSpPr>
            <a:spLocks noGrp="1"/>
          </p:cNvSpPr>
          <p:nvPr>
            <p:ph type="pic" idx="1"/>
          </p:nvPr>
        </p:nvSpPr>
        <p:spPr/>
      </p:sp>
      <p:pic>
        <p:nvPicPr>
          <p:cNvPr id="11" name="תמונה 10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402" y="1143161"/>
            <a:ext cx="2862777" cy="4336059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70" y="3428988"/>
            <a:ext cx="61" cy="24"/>
          </a:xfrm>
          <a:prstGeom prst="rect">
            <a:avLst/>
          </a:prstGeom>
        </p:spPr>
      </p:pic>
      <p:pic>
        <p:nvPicPr>
          <p:cNvPr id="15" name="תמונה 14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553" y="2925554"/>
            <a:ext cx="6973753" cy="27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5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0587" y="431803"/>
            <a:ext cx="7046844" cy="1470991"/>
          </a:xfrm>
        </p:spPr>
        <p:txBody>
          <a:bodyPr>
            <a:normAutofit/>
          </a:bodyPr>
          <a:lstStyle/>
          <a:p>
            <a:r>
              <a:rPr lang="he-IL" sz="2400" dirty="0">
                <a:solidFill>
                  <a:schemeClr val="tx1"/>
                </a:solidFill>
              </a:rPr>
              <a:t>ועכשיו מגיעה השאלה הכי חשובה: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he-IL" sz="2400" b="1" dirty="0">
                <a:solidFill>
                  <a:srgbClr val="FF0000"/>
                </a:solidFill>
              </a:rPr>
              <a:t>כמה זה עולה לנו</a:t>
            </a:r>
            <a:r>
              <a:rPr lang="he-IL" sz="2400" b="1" dirty="0" smtClean="0">
                <a:solidFill>
                  <a:srgbClr val="FF0000"/>
                </a:solidFill>
              </a:rPr>
              <a:t>? </a:t>
            </a:r>
            <a:r>
              <a:rPr lang="he-IL" sz="1600" dirty="0" smtClean="0">
                <a:solidFill>
                  <a:schemeClr val="tx1"/>
                </a:solidFill>
              </a:rPr>
              <a:t>(בארה"ב, מינימום כ30,000$)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he-IL" sz="1800" b="1" dirty="0">
                <a:solidFill>
                  <a:schemeClr val="tx1"/>
                </a:solidFill>
              </a:rPr>
              <a:t>אם </a:t>
            </a:r>
            <a:r>
              <a:rPr lang="he-IL" sz="1800" b="1" dirty="0" smtClean="0">
                <a:solidFill>
                  <a:schemeClr val="tx1"/>
                </a:solidFill>
              </a:rPr>
              <a:t>יוחלט שתהיו חלק מהפיילוט, תהיו מהבודדים שישתתפו בפיילוט </a:t>
            </a:r>
            <a:r>
              <a:rPr lang="he-IL" sz="1800" b="1" dirty="0">
                <a:solidFill>
                  <a:schemeClr val="tx1"/>
                </a:solidFill>
              </a:rPr>
              <a:t/>
            </a:r>
            <a:br>
              <a:rPr lang="he-IL" sz="1800" b="1" dirty="0">
                <a:solidFill>
                  <a:schemeClr val="tx1"/>
                </a:solidFill>
              </a:rPr>
            </a:br>
            <a:r>
              <a:rPr lang="he-IL" sz="1800" b="1" dirty="0">
                <a:solidFill>
                  <a:schemeClr val="tx1"/>
                </a:solidFill>
              </a:rPr>
              <a:t>זה יהיה </a:t>
            </a:r>
            <a:r>
              <a:rPr lang="he-IL" sz="1800" b="1" dirty="0" smtClean="0">
                <a:solidFill>
                  <a:schemeClr val="tx1"/>
                </a:solidFill>
              </a:rPr>
              <a:t>מוזל מאד </a:t>
            </a:r>
            <a:r>
              <a:rPr lang="he-IL" sz="1800" b="1" dirty="0" err="1" smtClean="0">
                <a:solidFill>
                  <a:schemeClr val="tx1"/>
                </a:solidFill>
              </a:rPr>
              <a:t>מאד</a:t>
            </a:r>
            <a:r>
              <a:rPr lang="he-IL" sz="1800" b="1" dirty="0" smtClean="0">
                <a:solidFill>
                  <a:schemeClr val="tx1"/>
                </a:solidFill>
              </a:rPr>
              <a:t>!</a:t>
            </a:r>
            <a:endParaRPr lang="he-IL" sz="1800" b="1" dirty="0">
              <a:solidFill>
                <a:schemeClr val="tx1"/>
              </a:solidFill>
            </a:endParaRPr>
          </a:p>
        </p:txBody>
      </p:sp>
      <p:pic>
        <p:nvPicPr>
          <p:cNvPr id="5" name="מציין מיקום של תמונה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3" r="20913"/>
          <a:stretch>
            <a:fillRect/>
          </a:stretch>
        </p:blipFill>
        <p:spPr>
          <a:xfrm>
            <a:off x="8333372" y="938973"/>
            <a:ext cx="2995505" cy="4775200"/>
          </a:xfrm>
        </p:spPr>
      </p:pic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011361" y="2340116"/>
            <a:ext cx="6860430" cy="3880735"/>
          </a:xfrm>
        </p:spPr>
        <p:txBody>
          <a:bodyPr>
            <a:noAutofit/>
          </a:bodyPr>
          <a:lstStyle/>
          <a:p>
            <a:r>
              <a:rPr lang="he-IL" sz="2000" dirty="0">
                <a:cs typeface="+mj-cs"/>
              </a:rPr>
              <a:t>זהו </a:t>
            </a:r>
            <a:r>
              <a:rPr lang="he-IL" sz="2000" dirty="0" smtClean="0">
                <a:cs typeface="+mj-cs"/>
              </a:rPr>
              <a:t>פיילוט עולמי </a:t>
            </a:r>
            <a:r>
              <a:rPr lang="he-IL" sz="2000" dirty="0">
                <a:cs typeface="+mj-cs"/>
              </a:rPr>
              <a:t>ואנו מעוניינים מאד שתשתתפו בו </a:t>
            </a:r>
            <a:endParaRPr lang="he-IL" sz="2000" dirty="0" smtClean="0">
              <a:cs typeface="+mj-cs"/>
            </a:endParaRPr>
          </a:p>
          <a:p>
            <a:r>
              <a:rPr lang="he-IL" sz="2000" b="1" dirty="0" smtClean="0">
                <a:cs typeface="+mj-cs"/>
              </a:rPr>
              <a:t>ושתנצחו </a:t>
            </a:r>
            <a:r>
              <a:rPr lang="he-IL" sz="2000" b="1" dirty="0">
                <a:cs typeface="+mj-cs"/>
              </a:rPr>
              <a:t>בבחירות !</a:t>
            </a:r>
            <a:r>
              <a:rPr lang="en-US" sz="2000" b="1" dirty="0">
                <a:cs typeface="+mj-cs"/>
              </a:rPr>
              <a:t/>
            </a:r>
            <a:br>
              <a:rPr lang="en-US" sz="2000" b="1" dirty="0">
                <a:cs typeface="+mj-cs"/>
              </a:rPr>
            </a:br>
            <a:r>
              <a:rPr lang="he-IL" sz="2000" dirty="0">
                <a:cs typeface="+mj-cs"/>
              </a:rPr>
              <a:t>לכן בשלב </a:t>
            </a:r>
            <a:r>
              <a:rPr lang="he-IL" sz="2000" dirty="0" smtClean="0">
                <a:cs typeface="+mj-cs"/>
              </a:rPr>
              <a:t>זה, אם תבחרו,  </a:t>
            </a:r>
            <a:r>
              <a:rPr lang="he-IL" sz="2000" b="1" u="sng" dirty="0">
                <a:cs typeface="+mj-cs"/>
              </a:rPr>
              <a:t>לא נחייב אתכם </a:t>
            </a:r>
            <a:r>
              <a:rPr lang="he-IL" sz="2000" b="1" u="sng" dirty="0" smtClean="0">
                <a:cs typeface="+mj-cs"/>
              </a:rPr>
              <a:t>על </a:t>
            </a:r>
            <a:r>
              <a:rPr lang="he-IL" sz="2000" b="1" u="sng" dirty="0">
                <a:cs typeface="+mj-cs"/>
              </a:rPr>
              <a:t>השימוש </a:t>
            </a:r>
            <a:r>
              <a:rPr lang="he-IL" sz="2000" b="1" u="sng" dirty="0" smtClean="0">
                <a:cs typeface="+mj-cs"/>
              </a:rPr>
              <a:t> וההטמעה</a:t>
            </a:r>
            <a:r>
              <a:rPr lang="he-IL" sz="2000" dirty="0" smtClean="0">
                <a:cs typeface="+mj-cs"/>
              </a:rPr>
              <a:t>– </a:t>
            </a:r>
            <a:endParaRPr lang="he-IL" sz="2000" dirty="0">
              <a:cs typeface="+mj-cs"/>
            </a:endParaRPr>
          </a:p>
          <a:p>
            <a:pPr algn="r"/>
            <a:r>
              <a:rPr lang="he-IL" sz="2000" dirty="0">
                <a:cs typeface="+mj-cs"/>
              </a:rPr>
              <a:t>(</a:t>
            </a:r>
            <a:r>
              <a:rPr lang="he-IL" sz="1200" dirty="0" smtClean="0">
                <a:cs typeface="+mj-cs"/>
              </a:rPr>
              <a:t>למעט </a:t>
            </a:r>
            <a:r>
              <a:rPr lang="he-IL" sz="1200" dirty="0">
                <a:cs typeface="+mj-cs"/>
              </a:rPr>
              <a:t>עלות גורמים וספקים חיצוניים</a:t>
            </a:r>
            <a:r>
              <a:rPr lang="he-IL" sz="1200" b="1" dirty="0">
                <a:cs typeface="+mj-cs"/>
              </a:rPr>
              <a:t> </a:t>
            </a:r>
            <a:r>
              <a:rPr lang="he-IL" sz="1200" b="1" dirty="0" smtClean="0">
                <a:cs typeface="+mj-cs"/>
              </a:rPr>
              <a:t>: </a:t>
            </a:r>
            <a:r>
              <a:rPr lang="he-IL" sz="1000" dirty="0" smtClean="0">
                <a:cs typeface="+mj-cs"/>
              </a:rPr>
              <a:t>שידורי </a:t>
            </a:r>
            <a:r>
              <a:rPr lang="he-IL" sz="1000" dirty="0">
                <a:cs typeface="+mj-cs"/>
              </a:rPr>
              <a:t>סמס   וטלפוניה ( מוזל ביותר) </a:t>
            </a:r>
            <a:r>
              <a:rPr lang="he-IL" sz="1000" dirty="0" smtClean="0">
                <a:cs typeface="+mj-cs"/>
              </a:rPr>
              <a:t> </a:t>
            </a:r>
            <a:r>
              <a:rPr lang="he-I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רכישה </a:t>
            </a:r>
            <a:r>
              <a:rPr lang="he-IL" sz="1000" dirty="0">
                <a:latin typeface="Arial" panose="020B0604020202020204" pitchFamily="34" charset="0"/>
                <a:cs typeface="Arial" panose="020B0604020202020204" pitchFamily="34" charset="0"/>
              </a:rPr>
              <a:t>מחברות ויחידים בעלי דאטה מקומית בתשלום (מוזל ביותר) </a:t>
            </a:r>
            <a:r>
              <a:rPr lang="he-IL" sz="1000" dirty="0" smtClean="0">
                <a:cs typeface="+mj-cs"/>
              </a:rPr>
              <a:t>רישום </a:t>
            </a:r>
            <a:r>
              <a:rPr lang="he-IL" sz="1000" dirty="0">
                <a:cs typeface="+mj-cs"/>
              </a:rPr>
              <a:t>ואחסנה לאתר אינטרנט </a:t>
            </a:r>
            <a:r>
              <a:rPr lang="he-IL" sz="1000" dirty="0" err="1">
                <a:cs typeface="+mj-cs"/>
              </a:rPr>
              <a:t>רספונסיבי</a:t>
            </a:r>
            <a:r>
              <a:rPr lang="he-IL" sz="1000" dirty="0">
                <a:cs typeface="+mj-cs"/>
              </a:rPr>
              <a:t> מותאם לנייד + שם מתחם ( מוזל ביותר</a:t>
            </a:r>
            <a:r>
              <a:rPr lang="he-IL" sz="1000" dirty="0" smtClean="0">
                <a:cs typeface="+mj-cs"/>
              </a:rPr>
              <a:t>))</a:t>
            </a:r>
            <a:endParaRPr lang="he-IL" sz="1000" dirty="0">
              <a:cs typeface="+mj-cs"/>
            </a:endParaRPr>
          </a:p>
          <a:p>
            <a:pPr algn="r"/>
            <a:r>
              <a:rPr lang="en-US" sz="1000" dirty="0">
                <a:cs typeface="+mj-cs"/>
              </a:rPr>
              <a:t/>
            </a:r>
            <a:br>
              <a:rPr lang="en-US" sz="1000" dirty="0">
                <a:cs typeface="+mj-cs"/>
              </a:rPr>
            </a:br>
            <a:r>
              <a:rPr lang="he-IL" sz="1000" b="1" dirty="0">
                <a:cs typeface="+mj-cs"/>
              </a:rPr>
              <a:t> בתמורה, אנו מצפים שלאחר הניצחון תשתפו אותנו בתוצאות הפיילוט, תגידו "מילה טובה" ותעבדו אתנו בכל הנושאים הקשורים לבינה מלאכותית בעיר שלכם, בניהול "עיר חכמה" ובהקמת מיזמים ירוקים חכמים ( </a:t>
            </a:r>
            <a:r>
              <a:rPr lang="he-IL" sz="1000" b="1" dirty="0" smtClean="0">
                <a:cs typeface="+mj-cs"/>
              </a:rPr>
              <a:t>הכול, כמובן, בכפוף </a:t>
            </a:r>
            <a:r>
              <a:rPr lang="he-IL" sz="1000" b="1" dirty="0">
                <a:cs typeface="+mj-cs"/>
              </a:rPr>
              <a:t>לכל דין) </a:t>
            </a:r>
            <a:r>
              <a:rPr lang="en-US" sz="1000" b="1" dirty="0">
                <a:cs typeface="+mj-cs"/>
              </a:rPr>
              <a:t/>
            </a:r>
            <a:br>
              <a:rPr lang="en-US" sz="1000" b="1" dirty="0">
                <a:cs typeface="+mj-cs"/>
              </a:rPr>
            </a:br>
            <a:r>
              <a:rPr lang="he-IL" sz="1600" dirty="0" smtClean="0">
                <a:cs typeface="+mj-cs"/>
              </a:rPr>
              <a:t>אז ל</a:t>
            </a:r>
            <a:r>
              <a:rPr lang="he-IL" sz="1600" dirty="0" smtClean="0">
                <a:cs typeface="+mj-cs"/>
              </a:rPr>
              <a:t>מי </a:t>
            </a:r>
            <a:r>
              <a:rPr lang="he-IL" sz="1600" dirty="0">
                <a:cs typeface="+mj-cs"/>
              </a:rPr>
              <a:t>אתם מחכים?: היכנסו עכשיו לאתר שלנו ותבדקו, על אמת, מה יש לכם ביד</a:t>
            </a:r>
            <a:r>
              <a:rPr lang="he-IL" sz="2000" b="1" dirty="0" smtClean="0">
                <a:cs typeface="+mj-cs"/>
              </a:rPr>
              <a:t>:</a:t>
            </a:r>
          </a:p>
          <a:p>
            <a:pPr algn="r"/>
            <a:r>
              <a:rPr lang="en-US" sz="3200" b="1" dirty="0">
                <a:cs typeface="+mj-cs"/>
                <a:hlinkClick r:id="rId3"/>
              </a:rPr>
              <a:t>https://www.team-together.group/</a:t>
            </a:r>
            <a:endParaRPr lang="he-IL" sz="3200" b="1" dirty="0">
              <a:cs typeface="+mj-cs"/>
            </a:endParaRPr>
          </a:p>
          <a:p>
            <a:pPr algn="r"/>
            <a:endParaRPr lang="he-IL" sz="1400" dirty="0">
              <a:cs typeface="+mj-cs"/>
            </a:endParaRPr>
          </a:p>
        </p:txBody>
      </p:sp>
      <p:sp>
        <p:nvSpPr>
          <p:cNvPr id="9" name="מציין מיקום של כותרת תחתונה 13"/>
          <p:cNvSpPr>
            <a:spLocks noGrp="1"/>
          </p:cNvSpPr>
          <p:nvPr>
            <p:ph type="ftr" sz="quarter" idx="11"/>
          </p:nvPr>
        </p:nvSpPr>
        <p:spPr>
          <a:xfrm>
            <a:off x="679172" y="6420678"/>
            <a:ext cx="10015333" cy="526775"/>
          </a:xfrm>
        </p:spPr>
        <p:txBody>
          <a:bodyPr/>
          <a:lstStyle/>
          <a:p>
            <a:r>
              <a:rPr lang="en-US" dirty="0" err="1" smtClean="0"/>
              <a:t>Tteam</a:t>
            </a:r>
            <a:r>
              <a:rPr lang="en-US" dirty="0" smtClean="0"/>
              <a:t> Together ,  </a:t>
            </a:r>
            <a:r>
              <a:rPr lang="he-IL" dirty="0" smtClean="0"/>
              <a:t>  מובייל אלקט סינרג'י בע"מ </a:t>
            </a:r>
            <a:r>
              <a:rPr lang="he-IL" sz="1800" dirty="0"/>
              <a:t> ©    </a:t>
            </a:r>
            <a:r>
              <a:rPr lang="he-IL" dirty="0"/>
              <a:t>כל הזכויות שמורות </a:t>
            </a:r>
            <a:r>
              <a:rPr lang="he-IL" dirty="0" smtClean="0"/>
              <a:t>  2003-2023</a:t>
            </a:r>
            <a:r>
              <a:rPr lang="en-US" dirty="0" smtClean="0"/>
              <a:t>https://www.team-together.group/   </a:t>
            </a:r>
            <a:r>
              <a:rPr lang="he-IL" dirty="0" smtClean="0"/>
              <a:t>   </a:t>
            </a:r>
            <a:endParaRPr lang="he-IL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6405" y="6529176"/>
            <a:ext cx="1593932" cy="23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2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2473163" y="6495775"/>
            <a:ext cx="7305900" cy="279400"/>
          </a:xfrm>
        </p:spPr>
        <p:txBody>
          <a:bodyPr/>
          <a:lstStyle/>
          <a:p>
            <a:r>
              <a:rPr lang="he-IL" smtClean="0"/>
              <a:t> כל הזכויות שמורות </a:t>
            </a:r>
            <a:r>
              <a:rPr lang="en-US" smtClean="0"/>
              <a:t>Tteam Together ,  </a:t>
            </a:r>
            <a:r>
              <a:rPr lang="he-IL" smtClean="0"/>
              <a:t>מובייל אלקט וסינרג'י בע"מ  ©    2003-2023</a:t>
            </a:r>
            <a:r>
              <a:rPr lang="en-US" smtClean="0"/>
              <a:t>https://www.team-together.group/</a:t>
            </a:r>
            <a:endParaRPr lang="he-IL"/>
          </a:p>
        </p:txBody>
      </p:sp>
      <p:pic>
        <p:nvPicPr>
          <p:cNvPr id="6" name="רובוט על מסך מחש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4271" y="1559586"/>
            <a:ext cx="4743687" cy="26742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08923" y="589442"/>
            <a:ext cx="90545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rgbClr val="FF0000"/>
                </a:solidFill>
                <a:cs typeface="+mj-cs"/>
              </a:rPr>
              <a:t>תנו  לרובי הרובוט לעשות את השיווק, </a:t>
            </a:r>
            <a:r>
              <a:rPr lang="he-IL" sz="2400" dirty="0" smtClean="0">
                <a:solidFill>
                  <a:srgbClr val="FF0000"/>
                </a:solidFill>
                <a:cs typeface="+mj-cs"/>
              </a:rPr>
              <a:t>המנהלה, הקמפיין </a:t>
            </a:r>
            <a:r>
              <a:rPr lang="he-IL" sz="2400" dirty="0">
                <a:solidFill>
                  <a:srgbClr val="FF0000"/>
                </a:solidFill>
                <a:cs typeface="+mj-cs"/>
              </a:rPr>
              <a:t>וכל האינטראקציה עם הבוחר – אתם תתעסקו נטו בפוליטיקה!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5402" y="4467353"/>
            <a:ext cx="9114183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cs typeface="+mj-cs"/>
              </a:rPr>
              <a:t>צרו קשר  - אנחנו לרשותכם בכל עת – 052-2531730</a:t>
            </a:r>
          </a:p>
          <a:p>
            <a:pPr algn="ctr"/>
            <a:r>
              <a:rPr lang="he-IL" sz="2400" dirty="0">
                <a:solidFill>
                  <a:srgbClr val="002060"/>
                </a:solidFill>
                <a:cs typeface="+mj-cs"/>
              </a:rPr>
              <a:t>   או היכנסו</a:t>
            </a:r>
            <a:r>
              <a:rPr lang="he-IL" sz="2400" dirty="0">
                <a:cs typeface="+mj-cs"/>
              </a:rPr>
              <a:t> לאתר  </a:t>
            </a:r>
            <a:r>
              <a:rPr lang="en-US" sz="3200" dirty="0">
                <a:solidFill>
                  <a:srgbClr val="002060"/>
                </a:solidFill>
                <a:cs typeface="+mj-cs"/>
                <a:hlinkClick r:id="rId5"/>
              </a:rPr>
              <a:t>https://www.team-together.group/</a:t>
            </a:r>
            <a:endParaRPr lang="he-IL" sz="3200" dirty="0">
              <a:solidFill>
                <a:srgbClr val="002060"/>
              </a:solidFill>
              <a:cs typeface="+mj-cs"/>
            </a:endParaRPr>
          </a:p>
          <a:p>
            <a:pPr algn="ctr"/>
            <a:r>
              <a:rPr lang="he-IL" sz="4400" b="1" dirty="0">
                <a:latin typeface="Arial" panose="020B0604020202020204" pitchFamily="34" charset="0"/>
                <a:cs typeface="Arial" panose="020B0604020202020204" pitchFamily="34" charset="0"/>
              </a:rPr>
              <a:t>תודה רבה  ובהצלחה !!!</a:t>
            </a:r>
          </a:p>
        </p:txBody>
      </p:sp>
    </p:spTree>
    <p:extLst>
      <p:ext uri="{BB962C8B-B14F-4D97-AF65-F5344CB8AC3E}">
        <p14:creationId xmlns:p14="http://schemas.microsoft.com/office/powerpoint/2010/main" val="127747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95399" y="636106"/>
            <a:ext cx="6241816" cy="1570383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היום, ב2023 , בבחירות מנצחת רק אוטומציה.</a:t>
            </a:r>
            <a:br>
              <a:rPr lang="he-IL" dirty="0" smtClean="0"/>
            </a:br>
            <a:r>
              <a:rPr lang="he-IL" dirty="0" smtClean="0"/>
              <a:t> רובוט ששולט אוטומטית בכמויות המידע ענקיות. אצלנו קוראים לרובוט </a:t>
            </a:r>
            <a:r>
              <a:rPr lang="he-IL" b="1" dirty="0" smtClean="0"/>
              <a:t>רובי</a:t>
            </a:r>
            <a:br>
              <a:rPr lang="he-IL" b="1" dirty="0" smtClean="0"/>
            </a:br>
            <a:r>
              <a:rPr lang="he-IL" dirty="0" smtClean="0"/>
              <a:t>וזה מה ש</a:t>
            </a:r>
            <a:r>
              <a:rPr lang="he-IL" b="1" dirty="0" smtClean="0"/>
              <a:t>הוא</a:t>
            </a:r>
            <a:r>
              <a:rPr lang="he-IL" dirty="0" smtClean="0"/>
              <a:t> יעשה בשבילך:   </a:t>
            </a:r>
            <a:endParaRPr lang="he-IL" dirty="0"/>
          </a:p>
        </p:txBody>
      </p:sp>
      <p:pic>
        <p:nvPicPr>
          <p:cNvPr id="5" name="מציין מיקום של תמונה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6" r="22776"/>
          <a:stretch>
            <a:fillRect/>
          </a:stretch>
        </p:blipFill>
        <p:spPr/>
      </p:pic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295399" y="2286000"/>
            <a:ext cx="6241816" cy="3617843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he-IL" dirty="0" smtClean="0">
                <a:cs typeface="+mj-cs"/>
                <a:hlinkClick r:id="rId3" action="ppaction://hlinksldjump"/>
              </a:rPr>
              <a:t>א. סריקה המונית וזיהוי </a:t>
            </a:r>
            <a:r>
              <a:rPr lang="he-IL" dirty="0">
                <a:cs typeface="+mj-cs"/>
                <a:hlinkClick r:id="rId3" action="ppaction://hlinksldjump"/>
              </a:rPr>
              <a:t>של תומכים ומתלבטים</a:t>
            </a:r>
            <a:r>
              <a:rPr lang="he-IL" dirty="0" smtClean="0">
                <a:cs typeface="+mj-cs"/>
                <a:hlinkClick r:id="rId3" action="ppaction://hlinksldjump"/>
              </a:rPr>
              <a:t>.</a:t>
            </a:r>
            <a:endParaRPr lang="he-IL" dirty="0" smtClean="0">
              <a:cs typeface="+mj-cs"/>
            </a:endParaRPr>
          </a:p>
          <a:p>
            <a:pPr algn="r"/>
            <a:r>
              <a:rPr lang="he-IL" dirty="0" smtClean="0">
                <a:cs typeface="+mj-cs"/>
                <a:hlinkClick r:id="rId4" action="ppaction://hlinksldjump"/>
              </a:rPr>
              <a:t>ב</a:t>
            </a:r>
            <a:r>
              <a:rPr lang="he-IL" dirty="0">
                <a:cs typeface="+mj-cs"/>
                <a:hlinkClick r:id="rId4" action="ppaction://hlinksldjump"/>
              </a:rPr>
              <a:t>. יצירת בסיס נתונים </a:t>
            </a:r>
            <a:r>
              <a:rPr lang="he-IL" dirty="0" smtClean="0">
                <a:cs typeface="+mj-cs"/>
                <a:hlinkClick r:id="rId4" action="ppaction://hlinksldjump"/>
              </a:rPr>
              <a:t>ענק</a:t>
            </a:r>
            <a:endParaRPr lang="he-IL" dirty="0" smtClean="0">
              <a:cs typeface="+mj-cs"/>
            </a:endParaRPr>
          </a:p>
          <a:p>
            <a:pPr algn="r"/>
            <a:r>
              <a:rPr lang="he-IL" dirty="0" smtClean="0">
                <a:cs typeface="+mj-cs"/>
                <a:hlinkClick r:id="rId4" action="ppaction://hlinksldjump"/>
              </a:rPr>
              <a:t>ג</a:t>
            </a:r>
            <a:r>
              <a:rPr lang="he-IL" dirty="0">
                <a:cs typeface="+mj-cs"/>
                <a:hlinkClick r:id="rId4" action="ppaction://hlinksldjump"/>
              </a:rPr>
              <a:t>. הסקר של </a:t>
            </a:r>
            <a:r>
              <a:rPr lang="he-IL" dirty="0" smtClean="0">
                <a:cs typeface="+mj-cs"/>
                <a:hlinkClick r:id="rId4" action="ppaction://hlinksldjump"/>
              </a:rPr>
              <a:t>המדינה סקרים</a:t>
            </a:r>
            <a:r>
              <a:rPr lang="he-IL" dirty="0">
                <a:cs typeface="+mj-cs"/>
                <a:hlinkClick r:id="rId4" action="ppaction://hlinksldjump"/>
              </a:rPr>
              <a:t>, מגמות  מעודכנות יום יום </a:t>
            </a:r>
            <a:endParaRPr lang="he-IL" dirty="0" smtClean="0">
              <a:cs typeface="+mj-cs"/>
            </a:endParaRPr>
          </a:p>
          <a:p>
            <a:pPr algn="r"/>
            <a:r>
              <a:rPr lang="he-IL" dirty="0" smtClean="0">
                <a:cs typeface="+mj-cs"/>
              </a:rPr>
              <a:t>ד</a:t>
            </a:r>
            <a:r>
              <a:rPr lang="he-IL" dirty="0">
                <a:cs typeface="+mj-cs"/>
              </a:rPr>
              <a:t>. </a:t>
            </a:r>
            <a:r>
              <a:rPr lang="he-IL" dirty="0" err="1">
                <a:cs typeface="+mj-cs"/>
              </a:rPr>
              <a:t>זהותון</a:t>
            </a:r>
            <a:r>
              <a:rPr lang="he-IL" dirty="0">
                <a:cs typeface="+mj-cs"/>
              </a:rPr>
              <a:t> </a:t>
            </a:r>
            <a:r>
              <a:rPr lang="he-IL" dirty="0" smtClean="0">
                <a:cs typeface="+mj-cs"/>
              </a:rPr>
              <a:t>מלא ופניה </a:t>
            </a:r>
            <a:r>
              <a:rPr lang="he-IL" dirty="0">
                <a:cs typeface="+mj-cs"/>
              </a:rPr>
              <a:t>אישית של המועמד </a:t>
            </a:r>
            <a:r>
              <a:rPr lang="he-IL" dirty="0" smtClean="0">
                <a:cs typeface="+mj-cs"/>
              </a:rPr>
              <a:t>בלי הגבלה </a:t>
            </a:r>
            <a:r>
              <a:rPr lang="he-IL" dirty="0">
                <a:cs typeface="+mj-cs"/>
              </a:rPr>
              <a:t>בכל </a:t>
            </a:r>
            <a:r>
              <a:rPr lang="he-IL" dirty="0" smtClean="0">
                <a:cs typeface="+mj-cs"/>
              </a:rPr>
              <a:t>זמן.</a:t>
            </a:r>
          </a:p>
          <a:p>
            <a:pPr algn="r"/>
            <a:r>
              <a:rPr lang="he-IL" dirty="0" smtClean="0">
                <a:cs typeface="+mj-cs"/>
              </a:rPr>
              <a:t>ה. גיוס </a:t>
            </a:r>
            <a:r>
              <a:rPr lang="he-IL" dirty="0">
                <a:cs typeface="+mj-cs"/>
              </a:rPr>
              <a:t>אישי של מטה </a:t>
            </a:r>
            <a:r>
              <a:rPr lang="he-IL" dirty="0" smtClean="0">
                <a:cs typeface="+mj-cs"/>
              </a:rPr>
              <a:t>ומתנדבים.</a:t>
            </a:r>
          </a:p>
          <a:p>
            <a:pPr algn="r"/>
            <a:r>
              <a:rPr lang="he-IL" dirty="0" smtClean="0">
                <a:cs typeface="+mj-cs"/>
              </a:rPr>
              <a:t>ו. יצירה אוטומטית </a:t>
            </a:r>
            <a:r>
              <a:rPr lang="he-IL" dirty="0">
                <a:cs typeface="+mj-cs"/>
              </a:rPr>
              <a:t>של </a:t>
            </a:r>
            <a:r>
              <a:rPr lang="he-IL" dirty="0" smtClean="0">
                <a:cs typeface="+mj-cs"/>
              </a:rPr>
              <a:t>כרטסת פרופיל תומכים ומתלבטים </a:t>
            </a:r>
          </a:p>
          <a:p>
            <a:pPr algn="r"/>
            <a:r>
              <a:rPr lang="he-IL" dirty="0" smtClean="0">
                <a:cs typeface="+mj-cs"/>
              </a:rPr>
              <a:t>ח. שיגור </a:t>
            </a:r>
            <a:r>
              <a:rPr lang="he-IL" dirty="0" err="1">
                <a:cs typeface="+mj-cs"/>
              </a:rPr>
              <a:t>סמסים</a:t>
            </a:r>
            <a:r>
              <a:rPr lang="he-IL" dirty="0">
                <a:cs typeface="+mj-cs"/>
              </a:rPr>
              <a:t> והודעות </a:t>
            </a:r>
            <a:r>
              <a:rPr lang="he-IL" dirty="0" smtClean="0">
                <a:cs typeface="+mj-cs"/>
              </a:rPr>
              <a:t>קוליות - אישיות</a:t>
            </a:r>
          </a:p>
          <a:p>
            <a:pPr algn="r"/>
            <a:r>
              <a:rPr lang="he-IL" dirty="0" smtClean="0">
                <a:cs typeface="+mj-cs"/>
              </a:rPr>
              <a:t>ט</a:t>
            </a:r>
            <a:r>
              <a:rPr lang="he-IL" dirty="0">
                <a:cs typeface="+mj-cs"/>
              </a:rPr>
              <a:t>. איתור בעיות ומגמות </a:t>
            </a:r>
            <a:r>
              <a:rPr lang="he-IL" dirty="0" smtClean="0">
                <a:cs typeface="+mj-cs"/>
              </a:rPr>
              <a:t>בעיר ובשכונותיה.</a:t>
            </a:r>
          </a:p>
          <a:p>
            <a:pPr algn="r"/>
            <a:r>
              <a:rPr lang="he-IL" dirty="0" smtClean="0">
                <a:cs typeface="+mj-cs"/>
              </a:rPr>
              <a:t>י. המרצת </a:t>
            </a:r>
            <a:r>
              <a:rPr lang="he-IL" dirty="0">
                <a:cs typeface="+mj-cs"/>
              </a:rPr>
              <a:t>יום בחירות אישית </a:t>
            </a:r>
            <a:r>
              <a:rPr lang="he-IL" dirty="0" smtClean="0">
                <a:cs typeface="+mj-cs"/>
              </a:rPr>
              <a:t>ואוטומטית</a:t>
            </a:r>
          </a:p>
          <a:p>
            <a:pPr algn="r"/>
            <a:r>
              <a:rPr lang="he-IL" dirty="0"/>
              <a:t>יא. בניית אתר </a:t>
            </a:r>
            <a:r>
              <a:rPr lang="he-IL" dirty="0" err="1"/>
              <a:t>רספונסיבי</a:t>
            </a:r>
            <a:r>
              <a:rPr lang="he-IL" dirty="0"/>
              <a:t> מותאם </a:t>
            </a:r>
            <a:r>
              <a:rPr lang="en-US" dirty="0"/>
              <a:t>AI</a:t>
            </a:r>
            <a:endParaRPr lang="he-IL" dirty="0"/>
          </a:p>
          <a:p>
            <a:pPr algn="r"/>
            <a:endParaRPr lang="he-IL" dirty="0">
              <a:cs typeface="+mj-cs"/>
            </a:endParaRPr>
          </a:p>
        </p:txBody>
      </p:sp>
      <p:sp>
        <p:nvSpPr>
          <p:cNvPr id="9" name="מציין מיקום של כותרת תחתונה 13"/>
          <p:cNvSpPr>
            <a:spLocks noGrp="1"/>
          </p:cNvSpPr>
          <p:nvPr>
            <p:ph type="ftr" sz="quarter" idx="11"/>
          </p:nvPr>
        </p:nvSpPr>
        <p:spPr>
          <a:xfrm>
            <a:off x="1444486" y="6401920"/>
            <a:ext cx="10015333" cy="625045"/>
          </a:xfrm>
        </p:spPr>
        <p:txBody>
          <a:bodyPr/>
          <a:lstStyle/>
          <a:p>
            <a:r>
              <a:rPr lang="he-IL" sz="800" dirty="0"/>
              <a:t>יא. בניית אתר </a:t>
            </a:r>
            <a:r>
              <a:rPr lang="he-IL" sz="800" dirty="0" err="1"/>
              <a:t>רספונסיבי</a:t>
            </a:r>
            <a:r>
              <a:rPr lang="he-IL" sz="800" dirty="0"/>
              <a:t> מותאם </a:t>
            </a:r>
            <a:r>
              <a:rPr lang="en-US" sz="800" dirty="0"/>
              <a:t>AI</a:t>
            </a:r>
            <a:endParaRPr lang="he-IL" sz="800" dirty="0"/>
          </a:p>
          <a:p>
            <a:endParaRPr lang="he-IL" dirty="0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6405" y="6529176"/>
            <a:ext cx="1593932" cy="23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84243" y="608496"/>
            <a:ext cx="6241816" cy="1590261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/>
            </a:r>
            <a:br>
              <a:rPr lang="he-IL" dirty="0" smtClean="0"/>
            </a:br>
            <a:r>
              <a:rPr lang="he-IL" dirty="0" smtClean="0"/>
              <a:t> </a:t>
            </a:r>
            <a:br>
              <a:rPr lang="he-IL" dirty="0" smtClean="0"/>
            </a:br>
            <a:r>
              <a:rPr lang="he-IL" dirty="0"/>
              <a:t/>
            </a:r>
            <a:br>
              <a:rPr lang="he-IL" dirty="0"/>
            </a:br>
            <a:r>
              <a:rPr lang="he-IL" dirty="0" smtClean="0"/>
              <a:t>הנה מה שרובי, הרובוט שלנו, יעשה בשבילך :</a:t>
            </a:r>
            <a:br>
              <a:rPr lang="he-IL" dirty="0" smtClean="0"/>
            </a:br>
            <a:r>
              <a:rPr lang="he-IL" b="1" dirty="0" smtClean="0">
                <a:solidFill>
                  <a:srgbClr val="FF0000"/>
                </a:solidFill>
              </a:rPr>
              <a:t>סריקת מקורות המונית </a:t>
            </a:r>
            <a:br>
              <a:rPr lang="he-IL" b="1" dirty="0" smtClean="0">
                <a:solidFill>
                  <a:srgbClr val="FF0000"/>
                </a:solidFill>
              </a:rPr>
            </a:br>
            <a:r>
              <a:rPr lang="he-IL" b="1" dirty="0" smtClean="0">
                <a:solidFill>
                  <a:srgbClr val="FF0000"/>
                </a:solidFill>
              </a:rPr>
              <a:t>וזיהוי מוקדם של </a:t>
            </a:r>
            <a:r>
              <a:rPr lang="he-IL" b="1" dirty="0">
                <a:solidFill>
                  <a:srgbClr val="FF0000"/>
                </a:solidFill>
              </a:rPr>
              <a:t>תומכים ומתלבטים.</a:t>
            </a:r>
            <a:br>
              <a:rPr lang="he-IL" b="1" dirty="0">
                <a:solidFill>
                  <a:srgbClr val="FF0000"/>
                </a:solidFill>
              </a:rPr>
            </a:br>
            <a:endParaRPr lang="he-IL" b="1" dirty="0">
              <a:solidFill>
                <a:srgbClr val="FF0000"/>
              </a:solidFill>
            </a:endParaRPr>
          </a:p>
        </p:txBody>
      </p:sp>
      <p:pic>
        <p:nvPicPr>
          <p:cNvPr id="5" name="מציין מיקום של תמונה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6" r="31286"/>
          <a:stretch>
            <a:fillRect/>
          </a:stretch>
        </p:blipFill>
        <p:spPr/>
      </p:pic>
      <p:sp>
        <p:nvSpPr>
          <p:cNvPr id="9" name="מציין מיקום של כותרת תחתונה 13"/>
          <p:cNvSpPr>
            <a:spLocks noGrp="1"/>
          </p:cNvSpPr>
          <p:nvPr>
            <p:ph type="ftr" sz="quarter" idx="11"/>
          </p:nvPr>
        </p:nvSpPr>
        <p:spPr>
          <a:xfrm>
            <a:off x="1374912" y="6342286"/>
            <a:ext cx="10015333" cy="625045"/>
          </a:xfrm>
        </p:spPr>
        <p:txBody>
          <a:bodyPr/>
          <a:lstStyle/>
          <a:p>
            <a:r>
              <a:rPr lang="en-US" dirty="0" err="1" smtClean="0"/>
              <a:t>Tteam</a:t>
            </a:r>
            <a:r>
              <a:rPr lang="en-US" dirty="0" smtClean="0"/>
              <a:t> Together ,  </a:t>
            </a:r>
            <a:r>
              <a:rPr lang="he-IL" dirty="0" smtClean="0"/>
              <a:t>  מובייל אלקט </a:t>
            </a:r>
            <a:r>
              <a:rPr lang="he-IL" dirty="0" err="1" smtClean="0"/>
              <a:t>וסינרג'י</a:t>
            </a:r>
            <a:r>
              <a:rPr lang="he-IL" dirty="0" smtClean="0"/>
              <a:t> בע"מ </a:t>
            </a:r>
            <a:r>
              <a:rPr lang="he-IL" sz="1800" dirty="0"/>
              <a:t> ©    </a:t>
            </a:r>
            <a:r>
              <a:rPr lang="he-IL" dirty="0"/>
              <a:t>כל הזכויות שמורות </a:t>
            </a:r>
            <a:r>
              <a:rPr lang="he-IL" dirty="0" smtClean="0"/>
              <a:t>  2003-2023</a:t>
            </a:r>
            <a:r>
              <a:rPr lang="en-US" dirty="0" smtClean="0"/>
              <a:t>https://www.team-together.group/   </a:t>
            </a:r>
            <a:r>
              <a:rPr lang="he-IL" dirty="0" smtClean="0"/>
              <a:t>   </a:t>
            </a:r>
            <a:endParaRPr lang="he-IL" dirty="0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405" y="6529176"/>
            <a:ext cx="1593932" cy="234963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766" y="1811132"/>
            <a:ext cx="5300871" cy="412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7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74912" y="755374"/>
            <a:ext cx="6241816" cy="1162879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/>
            </a:r>
            <a:br>
              <a:rPr lang="he-IL" dirty="0" smtClean="0"/>
            </a:br>
            <a:r>
              <a:rPr lang="he-IL" dirty="0" smtClean="0"/>
              <a:t> </a:t>
            </a:r>
            <a:br>
              <a:rPr lang="he-IL" dirty="0" smtClean="0"/>
            </a:br>
            <a:r>
              <a:rPr lang="he-IL" dirty="0"/>
              <a:t/>
            </a:r>
            <a:br>
              <a:rPr lang="he-IL" dirty="0"/>
            </a:br>
            <a:r>
              <a:rPr lang="he-IL" dirty="0" smtClean="0"/>
              <a:t>הנה מה שרובי יעשה בשבילך :</a:t>
            </a:r>
            <a:br>
              <a:rPr lang="he-IL" dirty="0" smtClean="0"/>
            </a:br>
            <a:r>
              <a:rPr lang="he-IL" b="1" dirty="0" smtClean="0">
                <a:solidFill>
                  <a:srgbClr val="FF0000"/>
                </a:solidFill>
              </a:rPr>
              <a:t>יצירת בסיס נתונים ענק </a:t>
            </a:r>
            <a:br>
              <a:rPr lang="he-IL" b="1" dirty="0" smtClean="0">
                <a:solidFill>
                  <a:srgbClr val="FF0000"/>
                </a:solidFill>
              </a:rPr>
            </a:br>
            <a:r>
              <a:rPr lang="he-IL" b="1" dirty="0" smtClean="0">
                <a:solidFill>
                  <a:srgbClr val="FF0000"/>
                </a:solidFill>
              </a:rPr>
              <a:t>לשימוש: טלפונים, </a:t>
            </a:r>
            <a:r>
              <a:rPr lang="he-IL" b="1" dirty="0" err="1" smtClean="0">
                <a:solidFill>
                  <a:srgbClr val="FF0000"/>
                </a:solidFill>
              </a:rPr>
              <a:t>סמסים</a:t>
            </a:r>
            <a:r>
              <a:rPr lang="he-IL" b="1" dirty="0" smtClean="0">
                <a:solidFill>
                  <a:srgbClr val="FF0000"/>
                </a:solidFill>
              </a:rPr>
              <a:t>, מיילים, דיוור ישיר</a:t>
            </a:r>
            <a:endParaRPr lang="he-IL" b="1" dirty="0">
              <a:solidFill>
                <a:srgbClr val="FF0000"/>
              </a:solidFill>
            </a:endParaRPr>
          </a:p>
        </p:txBody>
      </p:sp>
      <p:pic>
        <p:nvPicPr>
          <p:cNvPr id="5" name="מציין מיקום של תמונה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3457"/>
          <a:stretch>
            <a:fillRect/>
          </a:stretch>
        </p:blipFill>
        <p:spPr/>
      </p:pic>
      <p:sp>
        <p:nvSpPr>
          <p:cNvPr id="9" name="מציין מיקום של כותרת תחתונה 13"/>
          <p:cNvSpPr>
            <a:spLocks noGrp="1"/>
          </p:cNvSpPr>
          <p:nvPr>
            <p:ph type="ftr" sz="quarter" idx="11"/>
          </p:nvPr>
        </p:nvSpPr>
        <p:spPr>
          <a:xfrm>
            <a:off x="679172" y="6420678"/>
            <a:ext cx="10015333" cy="526775"/>
          </a:xfrm>
        </p:spPr>
        <p:txBody>
          <a:bodyPr/>
          <a:lstStyle/>
          <a:p>
            <a:r>
              <a:rPr lang="en-US" dirty="0" err="1" smtClean="0"/>
              <a:t>Tteam</a:t>
            </a:r>
            <a:r>
              <a:rPr lang="en-US" dirty="0" smtClean="0"/>
              <a:t> Together ,  </a:t>
            </a:r>
            <a:r>
              <a:rPr lang="he-IL" dirty="0" smtClean="0"/>
              <a:t>  מובייל אלקט סינרג'י בע"מ </a:t>
            </a:r>
            <a:r>
              <a:rPr lang="he-IL" sz="1800" dirty="0"/>
              <a:t> ©    </a:t>
            </a:r>
            <a:r>
              <a:rPr lang="he-IL" dirty="0"/>
              <a:t>כל הזכויות שמורות </a:t>
            </a:r>
            <a:r>
              <a:rPr lang="he-IL" dirty="0" smtClean="0"/>
              <a:t>  2003-2023</a:t>
            </a:r>
            <a:r>
              <a:rPr lang="en-US" dirty="0" smtClean="0"/>
              <a:t>https://www.team-together.group/   </a:t>
            </a:r>
            <a:r>
              <a:rPr lang="he-IL" dirty="0" smtClean="0"/>
              <a:t>   </a:t>
            </a:r>
            <a:endParaRPr lang="he-IL" dirty="0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405" y="6529176"/>
            <a:ext cx="1593932" cy="234963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3" y="2435189"/>
            <a:ext cx="7017437" cy="293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5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55935" y="367850"/>
            <a:ext cx="6241816" cy="1162879"/>
          </a:xfrm>
        </p:spPr>
        <p:txBody>
          <a:bodyPr>
            <a:normAutofit/>
          </a:bodyPr>
          <a:lstStyle/>
          <a:p>
            <a:r>
              <a:rPr lang="he-IL" dirty="0" smtClean="0"/>
              <a:t> </a:t>
            </a:r>
            <a:r>
              <a:rPr lang="he-IL" b="1" dirty="0" smtClean="0">
                <a:solidFill>
                  <a:srgbClr val="FF0000"/>
                </a:solidFill>
              </a:rPr>
              <a:t>"הסקר של המדינה" </a:t>
            </a:r>
            <a:br>
              <a:rPr lang="he-IL" b="1" dirty="0" smtClean="0">
                <a:solidFill>
                  <a:srgbClr val="FF0000"/>
                </a:solidFill>
              </a:rPr>
            </a:br>
            <a:r>
              <a:rPr lang="he-IL" b="1" dirty="0" smtClean="0">
                <a:solidFill>
                  <a:srgbClr val="FF0000"/>
                </a:solidFill>
              </a:rPr>
              <a:t>סקרים, ומגמות בעדכון יום יומי </a:t>
            </a:r>
            <a:endParaRPr lang="he-IL" b="1" dirty="0">
              <a:solidFill>
                <a:srgbClr val="FF0000"/>
              </a:solidFill>
            </a:endParaRPr>
          </a:p>
        </p:txBody>
      </p:sp>
      <p:pic>
        <p:nvPicPr>
          <p:cNvPr id="5" name="מציין מיקום של תמונה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3" r="26423"/>
          <a:stretch>
            <a:fillRect/>
          </a:stretch>
        </p:blipFill>
        <p:spPr>
          <a:xfrm>
            <a:off x="7806261" y="647147"/>
            <a:ext cx="3583985" cy="5586784"/>
          </a:xfrm>
        </p:spPr>
      </p:pic>
      <p:sp>
        <p:nvSpPr>
          <p:cNvPr id="11" name="מציין מיקום של כותרת תחתונה 13"/>
          <p:cNvSpPr>
            <a:spLocks noGrp="1"/>
          </p:cNvSpPr>
          <p:nvPr>
            <p:ph type="ftr" sz="quarter" idx="11"/>
          </p:nvPr>
        </p:nvSpPr>
        <p:spPr>
          <a:xfrm>
            <a:off x="1374912" y="6332347"/>
            <a:ext cx="10015333" cy="625045"/>
          </a:xfrm>
        </p:spPr>
        <p:txBody>
          <a:bodyPr/>
          <a:lstStyle/>
          <a:p>
            <a:r>
              <a:rPr lang="en-US" dirty="0" err="1" smtClean="0"/>
              <a:t>Tteam</a:t>
            </a:r>
            <a:r>
              <a:rPr lang="en-US" dirty="0" smtClean="0"/>
              <a:t> Together ,  </a:t>
            </a:r>
            <a:r>
              <a:rPr lang="he-IL" dirty="0" smtClean="0"/>
              <a:t>  מובייל אלקט </a:t>
            </a:r>
            <a:r>
              <a:rPr lang="he-IL" dirty="0" err="1" smtClean="0"/>
              <a:t>וסינרג'י</a:t>
            </a:r>
            <a:r>
              <a:rPr lang="he-IL" dirty="0" smtClean="0"/>
              <a:t> בע"מ </a:t>
            </a:r>
            <a:r>
              <a:rPr lang="he-IL" sz="1800" dirty="0"/>
              <a:t> ©    </a:t>
            </a:r>
            <a:r>
              <a:rPr lang="he-IL" dirty="0"/>
              <a:t>כל הזכויות שמורות </a:t>
            </a:r>
            <a:r>
              <a:rPr lang="he-IL" dirty="0" smtClean="0"/>
              <a:t>  2003-2023</a:t>
            </a:r>
            <a:r>
              <a:rPr lang="en-US" dirty="0" smtClean="0"/>
              <a:t>https://www.team-together.group/   </a:t>
            </a:r>
            <a:r>
              <a:rPr lang="he-IL" dirty="0" smtClean="0"/>
              <a:t>   </a:t>
            </a:r>
            <a:endParaRPr lang="he-IL" dirty="0"/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6405" y="6529176"/>
            <a:ext cx="1593932" cy="234963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13" y="1885535"/>
            <a:ext cx="5642179" cy="148124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8614" y="3864651"/>
            <a:ext cx="3853831" cy="23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5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85460" y="675861"/>
            <a:ext cx="6241816" cy="918819"/>
          </a:xfrm>
        </p:spPr>
        <p:txBody>
          <a:bodyPr>
            <a:normAutofit fontScale="90000"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איתור בעיות ומגמות בעיר ובשכונותיה.</a:t>
            </a:r>
            <a:br>
              <a:rPr lang="he-IL" b="1" dirty="0">
                <a:solidFill>
                  <a:srgbClr val="FF0000"/>
                </a:solidFill>
              </a:rPr>
            </a:br>
            <a:r>
              <a:rPr lang="he-IL" b="1" dirty="0" smtClean="0">
                <a:solidFill>
                  <a:srgbClr val="FF0000"/>
                </a:solidFill>
              </a:rPr>
              <a:t>אד –הוק ברמה יומיומית </a:t>
            </a:r>
            <a:endParaRPr lang="he-IL" b="1" dirty="0">
              <a:solidFill>
                <a:srgbClr val="FF0000"/>
              </a:solidFill>
            </a:endParaRPr>
          </a:p>
        </p:txBody>
      </p:sp>
      <p:sp>
        <p:nvSpPr>
          <p:cNvPr id="9" name="מציין מיקום של כותרת תחתונה 13"/>
          <p:cNvSpPr>
            <a:spLocks noGrp="1"/>
          </p:cNvSpPr>
          <p:nvPr>
            <p:ph type="ftr" sz="quarter" idx="11"/>
          </p:nvPr>
        </p:nvSpPr>
        <p:spPr>
          <a:xfrm>
            <a:off x="679172" y="6420678"/>
            <a:ext cx="10015333" cy="526775"/>
          </a:xfrm>
        </p:spPr>
        <p:txBody>
          <a:bodyPr/>
          <a:lstStyle/>
          <a:p>
            <a:r>
              <a:rPr lang="en-US" dirty="0" err="1" smtClean="0"/>
              <a:t>Tteam</a:t>
            </a:r>
            <a:r>
              <a:rPr lang="en-US" dirty="0" smtClean="0"/>
              <a:t> Together ,  </a:t>
            </a:r>
            <a:r>
              <a:rPr lang="he-IL" dirty="0" smtClean="0"/>
              <a:t>  מובייל אלקט סינרג'י בע"מ </a:t>
            </a:r>
            <a:r>
              <a:rPr lang="he-IL" sz="1800" dirty="0"/>
              <a:t> ©    </a:t>
            </a:r>
            <a:r>
              <a:rPr lang="he-IL" dirty="0"/>
              <a:t>כל הזכויות שמורות </a:t>
            </a:r>
            <a:r>
              <a:rPr lang="he-IL" dirty="0" smtClean="0"/>
              <a:t>  2003-2023</a:t>
            </a:r>
            <a:r>
              <a:rPr lang="en-US" dirty="0" smtClean="0"/>
              <a:t>https://www.team-together.group/   </a:t>
            </a:r>
            <a:r>
              <a:rPr lang="he-IL" dirty="0" smtClean="0"/>
              <a:t>   </a:t>
            </a:r>
            <a:endParaRPr lang="he-IL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405" y="6529176"/>
            <a:ext cx="1593932" cy="234963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504" y="1828220"/>
            <a:ext cx="8716619" cy="434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4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64687" y="421994"/>
            <a:ext cx="6783391" cy="1020965"/>
          </a:xfrm>
        </p:spPr>
        <p:txBody>
          <a:bodyPr>
            <a:normAutofit fontScale="90000"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יצירה </a:t>
            </a:r>
            <a:r>
              <a:rPr lang="he-IL" b="1" dirty="0" smtClean="0">
                <a:solidFill>
                  <a:srgbClr val="FF0000"/>
                </a:solidFill>
              </a:rPr>
              <a:t>של </a:t>
            </a:r>
            <a:r>
              <a:rPr lang="he-IL" b="1" dirty="0">
                <a:solidFill>
                  <a:srgbClr val="FF0000"/>
                </a:solidFill>
              </a:rPr>
              <a:t>כרטסת פרופיל </a:t>
            </a:r>
            <a:r>
              <a:rPr lang="he-IL" b="1" dirty="0" smtClean="0">
                <a:solidFill>
                  <a:srgbClr val="FF0000"/>
                </a:solidFill>
              </a:rPr>
              <a:t>תומכים, מתלבטים ומתנגדים (</a:t>
            </a:r>
            <a:r>
              <a:rPr lang="he-IL" dirty="0" smtClean="0">
                <a:solidFill>
                  <a:srgbClr val="FF0000"/>
                </a:solidFill>
              </a:rPr>
              <a:t>כולל תצלומים!) וקשר רצוף</a:t>
            </a:r>
            <a:r>
              <a:rPr lang="he-IL" b="1" dirty="0" smtClean="0">
                <a:solidFill>
                  <a:srgbClr val="FF0000"/>
                </a:solidFill>
              </a:rPr>
              <a:t>- הכול אוטומטי</a:t>
            </a:r>
            <a:endParaRPr lang="he-IL" b="1" dirty="0">
              <a:solidFill>
                <a:srgbClr val="FF0000"/>
              </a:solidFill>
            </a:endParaRP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/>
      </p:sp>
      <p:sp>
        <p:nvSpPr>
          <p:cNvPr id="9" name="מציין מיקום של כותרת תחתונה 13"/>
          <p:cNvSpPr>
            <a:spLocks noGrp="1"/>
          </p:cNvSpPr>
          <p:nvPr>
            <p:ph type="ftr" sz="quarter" idx="11"/>
          </p:nvPr>
        </p:nvSpPr>
        <p:spPr>
          <a:xfrm>
            <a:off x="679172" y="6420678"/>
            <a:ext cx="10015333" cy="526775"/>
          </a:xfrm>
        </p:spPr>
        <p:txBody>
          <a:bodyPr/>
          <a:lstStyle/>
          <a:p>
            <a:r>
              <a:rPr lang="en-US" dirty="0" err="1" smtClean="0"/>
              <a:t>Tteam</a:t>
            </a:r>
            <a:r>
              <a:rPr lang="en-US" dirty="0" smtClean="0"/>
              <a:t> Together ,  </a:t>
            </a:r>
            <a:r>
              <a:rPr lang="he-IL" dirty="0" smtClean="0"/>
              <a:t>  מובייל אלקט סינרג'י בע"מ </a:t>
            </a:r>
            <a:r>
              <a:rPr lang="he-IL" sz="1800" dirty="0"/>
              <a:t> ©    </a:t>
            </a:r>
            <a:r>
              <a:rPr lang="he-IL" dirty="0"/>
              <a:t>כל הזכויות שמורות </a:t>
            </a:r>
            <a:r>
              <a:rPr lang="he-IL" dirty="0" smtClean="0"/>
              <a:t>  2003-2023</a:t>
            </a:r>
            <a:r>
              <a:rPr lang="en-US" dirty="0" smtClean="0"/>
              <a:t>https://www.team-together.group/   </a:t>
            </a:r>
            <a:r>
              <a:rPr lang="he-IL" dirty="0" smtClean="0"/>
              <a:t>   </a:t>
            </a:r>
            <a:endParaRPr lang="he-IL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405" y="6529176"/>
            <a:ext cx="1593932" cy="234963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775" y="1041401"/>
            <a:ext cx="3059404" cy="5195964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507" y="1339017"/>
            <a:ext cx="2770759" cy="4675120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591" y="1536554"/>
            <a:ext cx="2646973" cy="428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2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74912" y="755374"/>
            <a:ext cx="6241816" cy="1162879"/>
          </a:xfrm>
        </p:spPr>
        <p:txBody>
          <a:bodyPr>
            <a:normAutofit fontScale="90000"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גיוס </a:t>
            </a:r>
            <a:r>
              <a:rPr lang="he-IL" b="1" dirty="0" smtClean="0">
                <a:solidFill>
                  <a:srgbClr val="FF0000"/>
                </a:solidFill>
              </a:rPr>
              <a:t>וניהול אישי </a:t>
            </a:r>
            <a:r>
              <a:rPr lang="he-IL" b="1" dirty="0">
                <a:solidFill>
                  <a:srgbClr val="FF0000"/>
                </a:solidFill>
              </a:rPr>
              <a:t>של </a:t>
            </a:r>
            <a:r>
              <a:rPr lang="he-IL" b="1" dirty="0" smtClean="0">
                <a:solidFill>
                  <a:srgbClr val="FF0000"/>
                </a:solidFill>
              </a:rPr>
              <a:t>מטה מקצועי ומתנדבים</a:t>
            </a:r>
            <a:r>
              <a:rPr lang="he-IL" b="1" dirty="0">
                <a:solidFill>
                  <a:srgbClr val="FF0000"/>
                </a:solidFill>
              </a:rPr>
              <a:t>.</a:t>
            </a:r>
            <a:br>
              <a:rPr lang="he-IL" b="1" dirty="0">
                <a:solidFill>
                  <a:srgbClr val="FF0000"/>
                </a:solidFill>
              </a:rPr>
            </a:br>
            <a:r>
              <a:rPr lang="he-IL" b="1" dirty="0" smtClean="0">
                <a:solidFill>
                  <a:srgbClr val="FF0000"/>
                </a:solidFill>
              </a:rPr>
              <a:t>המערכת מבצעת, מזמינה, מאשרת ומדווחת </a:t>
            </a:r>
            <a:r>
              <a:rPr lang="he-IL" sz="4000" b="1" dirty="0">
                <a:solidFill>
                  <a:srgbClr val="FF0000"/>
                </a:solidFill>
              </a:rPr>
              <a:t>באופן אוטומטי</a:t>
            </a:r>
          </a:p>
        </p:txBody>
      </p:sp>
      <p:pic>
        <p:nvPicPr>
          <p:cNvPr id="5" name="מציין מיקום של תמונה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2" r="9712"/>
          <a:stretch>
            <a:fillRect/>
          </a:stretch>
        </p:blipFill>
        <p:spPr/>
      </p:pic>
      <p:sp>
        <p:nvSpPr>
          <p:cNvPr id="9" name="מציין מיקום של כותרת תחתונה 13"/>
          <p:cNvSpPr>
            <a:spLocks noGrp="1"/>
          </p:cNvSpPr>
          <p:nvPr>
            <p:ph type="ftr" sz="quarter" idx="11"/>
          </p:nvPr>
        </p:nvSpPr>
        <p:spPr>
          <a:xfrm>
            <a:off x="679172" y="6420678"/>
            <a:ext cx="10015333" cy="526775"/>
          </a:xfrm>
        </p:spPr>
        <p:txBody>
          <a:bodyPr/>
          <a:lstStyle/>
          <a:p>
            <a:r>
              <a:rPr lang="en-US" dirty="0" err="1" smtClean="0"/>
              <a:t>Tteam</a:t>
            </a:r>
            <a:r>
              <a:rPr lang="en-US" dirty="0" smtClean="0"/>
              <a:t> Together ,  </a:t>
            </a:r>
            <a:r>
              <a:rPr lang="he-IL" dirty="0" smtClean="0"/>
              <a:t>  מובייל אלקט סינרג'י בע"מ </a:t>
            </a:r>
            <a:r>
              <a:rPr lang="he-IL" sz="1800" dirty="0"/>
              <a:t> ©    </a:t>
            </a:r>
            <a:r>
              <a:rPr lang="he-IL" dirty="0"/>
              <a:t>כל הזכויות שמורות </a:t>
            </a:r>
            <a:r>
              <a:rPr lang="he-IL" dirty="0" smtClean="0"/>
              <a:t>  2003-2023</a:t>
            </a:r>
            <a:r>
              <a:rPr lang="en-US" dirty="0" smtClean="0"/>
              <a:t>https://www.team-together.group/   </a:t>
            </a:r>
            <a:r>
              <a:rPr lang="he-IL" dirty="0" smtClean="0"/>
              <a:t>   </a:t>
            </a:r>
            <a:endParaRPr lang="he-IL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405" y="6529176"/>
            <a:ext cx="1593932" cy="23496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5635486" y="2522331"/>
            <a:ext cx="2077279" cy="795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2133620" y="2522331"/>
            <a:ext cx="2362200" cy="795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 dirty="0"/>
          </a:p>
        </p:txBody>
      </p:sp>
      <p:sp>
        <p:nvSpPr>
          <p:cNvPr id="11" name="מלבן 10"/>
          <p:cNvSpPr/>
          <p:nvPr/>
        </p:nvSpPr>
        <p:spPr>
          <a:xfrm>
            <a:off x="5635487" y="3521765"/>
            <a:ext cx="2077279" cy="795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5635487" y="4694584"/>
            <a:ext cx="2077279" cy="795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2170045" y="3521765"/>
            <a:ext cx="2362199" cy="795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14" name="מלבן 13"/>
          <p:cNvSpPr/>
          <p:nvPr/>
        </p:nvSpPr>
        <p:spPr>
          <a:xfrm>
            <a:off x="2080591" y="4658140"/>
            <a:ext cx="2451651" cy="795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15" name="TextBox 14"/>
          <p:cNvSpPr txBox="1"/>
          <p:nvPr/>
        </p:nvSpPr>
        <p:spPr>
          <a:xfrm>
            <a:off x="5686839" y="2643773"/>
            <a:ext cx="191825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cs typeface="+mj-cs"/>
              </a:rPr>
              <a:t>רישום</a:t>
            </a:r>
            <a:r>
              <a:rPr lang="he-IL" sz="2400" dirty="0"/>
              <a:t> </a:t>
            </a:r>
            <a:r>
              <a:rPr lang="he-IL" sz="2400" dirty="0">
                <a:cs typeface="+mj-cs"/>
              </a:rPr>
              <a:t>אוטומטי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30363" y="2520147"/>
            <a:ext cx="238207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cs typeface="+mj-cs"/>
              </a:rPr>
              <a:t>לוחות זמנים ויומנים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30362" y="3604015"/>
            <a:ext cx="238207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cs typeface="+mj-cs"/>
              </a:rPr>
              <a:t>ארגון חוגי בית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3087" y="3481795"/>
            <a:ext cx="238207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cs typeface="+mj-cs"/>
              </a:rPr>
              <a:t>שיגור הזמנות</a:t>
            </a:r>
          </a:p>
          <a:p>
            <a:pPr algn="ctr"/>
            <a:r>
              <a:rPr lang="he-IL" sz="2400" dirty="0">
                <a:cs typeface="+mj-cs"/>
              </a:rPr>
              <a:t>במייל ובסמס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83087" y="4640206"/>
            <a:ext cx="222967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cs typeface="+mj-cs"/>
              </a:rPr>
              <a:t>ניהול טלפוניה  אנושית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22" y="4643521"/>
            <a:ext cx="238207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cs typeface="+mj-cs"/>
              </a:rPr>
              <a:t>ניהול מרחוק מכל טלפון נייד</a:t>
            </a:r>
          </a:p>
        </p:txBody>
      </p:sp>
    </p:spTree>
    <p:extLst>
      <p:ext uri="{BB962C8B-B14F-4D97-AF65-F5344CB8AC3E}">
        <p14:creationId xmlns:p14="http://schemas.microsoft.com/office/powerpoint/2010/main" val="2244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85460" y="675861"/>
            <a:ext cx="6241816" cy="918819"/>
          </a:xfrm>
        </p:spPr>
        <p:txBody>
          <a:bodyPr>
            <a:normAutofit fontScale="90000"/>
          </a:bodyPr>
          <a:lstStyle/>
          <a:p>
            <a:r>
              <a:rPr lang="he-IL" b="1" dirty="0" err="1" smtClean="0">
                <a:solidFill>
                  <a:srgbClr val="FF0000"/>
                </a:solidFill>
              </a:rPr>
              <a:t>סמסים</a:t>
            </a:r>
            <a:r>
              <a:rPr lang="he-IL" b="1" dirty="0" smtClean="0">
                <a:solidFill>
                  <a:srgbClr val="FF0000"/>
                </a:solidFill>
              </a:rPr>
              <a:t> </a:t>
            </a:r>
            <a:r>
              <a:rPr lang="he-IL" b="1" dirty="0">
                <a:solidFill>
                  <a:srgbClr val="FF0000"/>
                </a:solidFill>
              </a:rPr>
              <a:t>והודעות קוליות </a:t>
            </a:r>
            <a:r>
              <a:rPr lang="he-IL" b="1" dirty="0" smtClean="0">
                <a:solidFill>
                  <a:srgbClr val="FF0000"/>
                </a:solidFill>
              </a:rPr>
              <a:t>– דינמיות</a:t>
            </a:r>
            <a:br>
              <a:rPr lang="he-IL" b="1" dirty="0" smtClean="0">
                <a:solidFill>
                  <a:srgbClr val="FF0000"/>
                </a:solidFill>
              </a:rPr>
            </a:br>
            <a:r>
              <a:rPr lang="he-IL" sz="3600" b="1" u="sng" dirty="0">
                <a:solidFill>
                  <a:srgbClr val="FF0000"/>
                </a:solidFill>
              </a:rPr>
              <a:t>אישיות</a:t>
            </a:r>
            <a:r>
              <a:rPr lang="he-IL" b="1" dirty="0" smtClean="0">
                <a:solidFill>
                  <a:srgbClr val="FF0000"/>
                </a:solidFill>
              </a:rPr>
              <a:t>, משתנות על פי הצורך ובכל זמן</a:t>
            </a:r>
            <a:endParaRPr lang="he-IL" b="1" dirty="0">
              <a:solidFill>
                <a:srgbClr val="FF0000"/>
              </a:solidFill>
            </a:endParaRPr>
          </a:p>
        </p:txBody>
      </p:sp>
      <p:pic>
        <p:nvPicPr>
          <p:cNvPr id="8" name="מציין מיקום של תמונה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5" r="29835"/>
          <a:stretch>
            <a:fillRect/>
          </a:stretch>
        </p:blipFill>
        <p:spPr/>
      </p:pic>
      <p:sp>
        <p:nvSpPr>
          <p:cNvPr id="9" name="מציין מיקום של כותרת תחתונה 13"/>
          <p:cNvSpPr>
            <a:spLocks noGrp="1"/>
          </p:cNvSpPr>
          <p:nvPr>
            <p:ph type="ftr" sz="quarter" idx="11"/>
          </p:nvPr>
        </p:nvSpPr>
        <p:spPr>
          <a:xfrm>
            <a:off x="679172" y="6420678"/>
            <a:ext cx="10015333" cy="526775"/>
          </a:xfrm>
        </p:spPr>
        <p:txBody>
          <a:bodyPr/>
          <a:lstStyle/>
          <a:p>
            <a:r>
              <a:rPr lang="en-US" dirty="0" err="1" smtClean="0"/>
              <a:t>Tteam</a:t>
            </a:r>
            <a:r>
              <a:rPr lang="en-US" dirty="0" smtClean="0"/>
              <a:t> Together ,  </a:t>
            </a:r>
            <a:r>
              <a:rPr lang="he-IL" dirty="0" smtClean="0"/>
              <a:t>  מובייל אלקט סינרג'י בע"מ </a:t>
            </a:r>
            <a:r>
              <a:rPr lang="he-IL" sz="1800" dirty="0"/>
              <a:t> ©    </a:t>
            </a:r>
            <a:r>
              <a:rPr lang="he-IL" dirty="0"/>
              <a:t>כל הזכויות שמורות </a:t>
            </a:r>
            <a:r>
              <a:rPr lang="he-IL" dirty="0" smtClean="0"/>
              <a:t>  2003-2023</a:t>
            </a:r>
            <a:r>
              <a:rPr lang="en-US" dirty="0" smtClean="0"/>
              <a:t>https://www.team-together.group/   </a:t>
            </a:r>
            <a:r>
              <a:rPr lang="he-IL" dirty="0" smtClean="0"/>
              <a:t>   </a:t>
            </a:r>
            <a:endParaRPr lang="he-IL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405" y="6529176"/>
            <a:ext cx="1593932" cy="234963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003" y="1736914"/>
            <a:ext cx="4508732" cy="2921151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37" y="4671219"/>
            <a:ext cx="1421687" cy="1382664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370" y="4779207"/>
            <a:ext cx="2336519" cy="13142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5721" y="1708276"/>
            <a:ext cx="256854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cs typeface="+mj-cs"/>
              </a:rPr>
              <a:t>כל בוחר מקבל הודעת סמס אישית (!)</a:t>
            </a:r>
          </a:p>
          <a:p>
            <a:pPr algn="ctr"/>
            <a:r>
              <a:rPr lang="he-IL" b="1" dirty="0">
                <a:cs typeface="+mj-cs"/>
              </a:rPr>
              <a:t>והודעת המרצה בקולו של המועמד!</a:t>
            </a:r>
          </a:p>
        </p:txBody>
      </p:sp>
    </p:spTree>
    <p:extLst>
      <p:ext uri="{BB962C8B-B14F-4D97-AF65-F5344CB8AC3E}">
        <p14:creationId xmlns:p14="http://schemas.microsoft.com/office/powerpoint/2010/main" val="43518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אורגני">
  <a:themeElements>
    <a:clrScheme name="אורגני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אורגני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אורגני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15399</TotalTime>
  <Words>593</Words>
  <Application>Microsoft Office PowerPoint</Application>
  <PresentationFormat>מסך רחב</PresentationFormat>
  <Paragraphs>75</Paragraphs>
  <Slides>17</Slides>
  <Notes>2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17</vt:i4>
      </vt:variant>
    </vt:vector>
  </HeadingPairs>
  <TitlesOfParts>
    <vt:vector size="24" baseType="lpstr">
      <vt:lpstr>Aharoni</vt:lpstr>
      <vt:lpstr>Arial</vt:lpstr>
      <vt:lpstr>Arial Black</vt:lpstr>
      <vt:lpstr>Calibri</vt:lpstr>
      <vt:lpstr>Garamond</vt:lpstr>
      <vt:lpstr>Times New Roman</vt:lpstr>
      <vt:lpstr>אורגני</vt:lpstr>
      <vt:lpstr>עד היום אני הייתי "הקוסם",  כי תמיד ניצחתי בבחירות היום אני מודה:  קם קוסם גדול ממני הבינה המלאכותית – AI  היא הקוסם החדש ! הבינה המלאכותית יותר מהירה ממני- מטפלת בשניות בכמויות עצומות של מידע על בוחרים ובלי טעויות. ולא חייבים להיות ראש ממשלה כדי להשתמש בה....... אין ברירה,  גם אני משתמש בה עכשיו </vt:lpstr>
      <vt:lpstr>היום, ב2023 , בבחירות מנצחת רק אוטומציה.  רובוט ששולט אוטומטית בכמויות המידע ענקיות. אצלנו קוראים לרובוט רובי וזה מה שהוא יעשה בשבילך:   </vt:lpstr>
      <vt:lpstr>    הנה מה שרובי, הרובוט שלנו, יעשה בשבילך : סריקת מקורות המונית  וזיהוי מוקדם של תומכים ומתלבטים. </vt:lpstr>
      <vt:lpstr>    הנה מה שרובי יעשה בשבילך : יצירת בסיס נתונים ענק  לשימוש: טלפונים, סמסים, מיילים, דיוור ישיר</vt:lpstr>
      <vt:lpstr> "הסקר של המדינה"  סקרים, ומגמות בעדכון יום יומי </vt:lpstr>
      <vt:lpstr>איתור בעיות ומגמות בעיר ובשכונותיה. אד –הוק ברמה יומיומית </vt:lpstr>
      <vt:lpstr>יצירה של כרטסת פרופיל תומכים, מתלבטים ומתנגדים (כולל תצלומים!) וקשר רצוף- הכול אוטומטי</vt:lpstr>
      <vt:lpstr>גיוס וניהול אישי של מטה מקצועי ומתנדבים. המערכת מבצעת, מזמינה, מאשרת ומדווחת באופן אוטומטי</vt:lpstr>
      <vt:lpstr>סמסים והודעות קוליות – דינמיות אישיות, משתנות על פי הצורך ובכל זמן</vt:lpstr>
      <vt:lpstr>     </vt:lpstr>
      <vt:lpstr>והכי הכי הכי חשוב המרצת יום בחירות אישית, לוחצת ומדויקת </vt:lpstr>
      <vt:lpstr>מצגת של PowerPoint</vt:lpstr>
      <vt:lpstr>אופציונאלי  סינדיקציה פרסום – רק לרשימות המערכת יכולה לשתף יכולות רק ברשימות ובתנאי שישתמשו באותן אותיות- זהו חיסכון עצום בהוצאות בפרסום אזורי/ארצי   </vt:lpstr>
      <vt:lpstr>אופציונאלי  סינדיקציה פרסום – רק לרשימות המערכת יכולה לשתף יכולות רק ברשימות ובתנאי שישתמשו באותן אותיות- זהו חיסכון עצום בהוצאות בפרסום אזורי/ארצי  </vt:lpstr>
      <vt:lpstr>בנית אתר אינטרנט  מותאם בינה מלאכותית מותאם במיוחד לטלפונים ניידים כולל השגים, תכניות  בלוגים, התרמות, אירועים  (לא חובה – אבל כדאי, אם אין לכם עדיין אתר) נא להקליק על כל תמונה  לכניסה לדוגמאות </vt:lpstr>
      <vt:lpstr>ועכשיו מגיעה השאלה הכי חשובה: כמה זה עולה לנו? (בארה"ב, מינימום כ30,000$) אם יוחלט שתהיו חלק מהפיילוט, תהיו מהבודדים שישתתפו בפיילוט  זה יהיה מוזל מאד מאד!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הקוסם ביבי</dc:title>
  <dc:creator>חשבון Microsoft</dc:creator>
  <cp:lastModifiedBy>חשבון Microsoft</cp:lastModifiedBy>
  <cp:revision>79</cp:revision>
  <dcterms:created xsi:type="dcterms:W3CDTF">2023-07-02T08:41:13Z</dcterms:created>
  <dcterms:modified xsi:type="dcterms:W3CDTF">2023-07-18T16:27:58Z</dcterms:modified>
  <cp:contentStatus/>
</cp:coreProperties>
</file>